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7" r:id="rId1"/>
    <p:sldMasterId id="2147484184" r:id="rId2"/>
  </p:sldMasterIdLst>
  <p:notesMasterIdLst>
    <p:notesMasterId r:id="rId14"/>
  </p:notesMasterIdLst>
  <p:handoutMasterIdLst>
    <p:handoutMasterId r:id="rId15"/>
  </p:handoutMasterIdLst>
  <p:sldIdLst>
    <p:sldId id="296" r:id="rId3"/>
    <p:sldId id="297" r:id="rId4"/>
    <p:sldId id="298" r:id="rId5"/>
    <p:sldId id="301" r:id="rId6"/>
    <p:sldId id="306" r:id="rId7"/>
    <p:sldId id="299" r:id="rId8"/>
    <p:sldId id="300" r:id="rId9"/>
    <p:sldId id="302" r:id="rId10"/>
    <p:sldId id="303" r:id="rId11"/>
    <p:sldId id="305" r:id="rId12"/>
    <p:sldId id="308" r:id="rId13"/>
  </p:sldIdLst>
  <p:sldSz cx="9144000" cy="6858000" type="screen4x3"/>
  <p:notesSz cx="7099300" cy="10234613"/>
  <p:defaultTextStyle>
    <a:defPPr>
      <a:defRPr lang="de-DE"/>
    </a:defPPr>
    <a:lvl1pPr algn="l" rtl="0" fontAlgn="base">
      <a:lnSpc>
        <a:spcPts val="1700"/>
      </a:lnSpc>
      <a:spcBef>
        <a:spcPct val="0"/>
      </a:spcBef>
      <a:spcAft>
        <a:spcPts val="300"/>
      </a:spcAft>
      <a:buClr>
        <a:schemeClr val="tx2"/>
      </a:buClr>
      <a:buSzPct val="70000"/>
      <a:buFont typeface="Arial" charset="0"/>
      <a:defRPr sz="1600" kern="1200">
        <a:solidFill>
          <a:schemeClr val="bg2"/>
        </a:solidFill>
        <a:latin typeface="Arial" charset="0"/>
        <a:ea typeface="+mn-ea"/>
        <a:cs typeface="+mn-cs"/>
      </a:defRPr>
    </a:lvl1pPr>
    <a:lvl2pPr marL="457200" algn="l" rtl="0" fontAlgn="base">
      <a:lnSpc>
        <a:spcPts val="1700"/>
      </a:lnSpc>
      <a:spcBef>
        <a:spcPct val="0"/>
      </a:spcBef>
      <a:spcAft>
        <a:spcPts val="300"/>
      </a:spcAft>
      <a:buClr>
        <a:schemeClr val="tx2"/>
      </a:buClr>
      <a:buSzPct val="70000"/>
      <a:buFont typeface="Arial" charset="0"/>
      <a:defRPr sz="1600" kern="1200">
        <a:solidFill>
          <a:schemeClr val="bg2"/>
        </a:solidFill>
        <a:latin typeface="Arial" charset="0"/>
        <a:ea typeface="+mn-ea"/>
        <a:cs typeface="+mn-cs"/>
      </a:defRPr>
    </a:lvl2pPr>
    <a:lvl3pPr marL="914400" algn="l" rtl="0" fontAlgn="base">
      <a:lnSpc>
        <a:spcPts val="1700"/>
      </a:lnSpc>
      <a:spcBef>
        <a:spcPct val="0"/>
      </a:spcBef>
      <a:spcAft>
        <a:spcPts val="300"/>
      </a:spcAft>
      <a:buClr>
        <a:schemeClr val="tx2"/>
      </a:buClr>
      <a:buSzPct val="70000"/>
      <a:buFont typeface="Arial" charset="0"/>
      <a:defRPr sz="1600" kern="1200">
        <a:solidFill>
          <a:schemeClr val="bg2"/>
        </a:solidFill>
        <a:latin typeface="Arial" charset="0"/>
        <a:ea typeface="+mn-ea"/>
        <a:cs typeface="+mn-cs"/>
      </a:defRPr>
    </a:lvl3pPr>
    <a:lvl4pPr marL="1371600" algn="l" rtl="0" fontAlgn="base">
      <a:lnSpc>
        <a:spcPts val="1700"/>
      </a:lnSpc>
      <a:spcBef>
        <a:spcPct val="0"/>
      </a:spcBef>
      <a:spcAft>
        <a:spcPts val="300"/>
      </a:spcAft>
      <a:buClr>
        <a:schemeClr val="tx2"/>
      </a:buClr>
      <a:buSzPct val="70000"/>
      <a:buFont typeface="Arial" charset="0"/>
      <a:defRPr sz="1600" kern="1200">
        <a:solidFill>
          <a:schemeClr val="bg2"/>
        </a:solidFill>
        <a:latin typeface="Arial" charset="0"/>
        <a:ea typeface="+mn-ea"/>
        <a:cs typeface="+mn-cs"/>
      </a:defRPr>
    </a:lvl4pPr>
    <a:lvl5pPr marL="1828800" algn="l" rtl="0" fontAlgn="base">
      <a:lnSpc>
        <a:spcPts val="1700"/>
      </a:lnSpc>
      <a:spcBef>
        <a:spcPct val="0"/>
      </a:spcBef>
      <a:spcAft>
        <a:spcPts val="300"/>
      </a:spcAft>
      <a:buClr>
        <a:schemeClr val="tx2"/>
      </a:buClr>
      <a:buSzPct val="70000"/>
      <a:buFont typeface="Arial" charset="0"/>
      <a:defRPr sz="1600" kern="1200">
        <a:solidFill>
          <a:schemeClr val="bg2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bg2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bg2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bg2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bg2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5">
          <p15:clr>
            <a:srgbClr val="A4A3A4"/>
          </p15:clr>
        </p15:guide>
        <p15:guide id="2" orient="horz" pos="1049">
          <p15:clr>
            <a:srgbClr val="A4A3A4"/>
          </p15:clr>
        </p15:guide>
        <p15:guide id="3" orient="horz" pos="4156">
          <p15:clr>
            <a:srgbClr val="A4A3A4"/>
          </p15:clr>
        </p15:guide>
        <p15:guide id="4" orient="horz" pos="1525">
          <p15:clr>
            <a:srgbClr val="A4A3A4"/>
          </p15:clr>
        </p15:guide>
        <p15:guide id="5" orient="horz" pos="2704">
          <p15:clr>
            <a:srgbClr val="A4A3A4"/>
          </p15:clr>
        </p15:guide>
        <p15:guide id="6" orient="horz" pos="1842">
          <p15:clr>
            <a:srgbClr val="A4A3A4"/>
          </p15:clr>
        </p15:guide>
        <p15:guide id="7" orient="horz" pos="3475">
          <p15:clr>
            <a:srgbClr val="A4A3A4"/>
          </p15:clr>
        </p15:guide>
        <p15:guide id="8" orient="horz" pos="845">
          <p15:clr>
            <a:srgbClr val="A4A3A4"/>
          </p15:clr>
        </p15:guide>
        <p15:guide id="9" pos="3742">
          <p15:clr>
            <a:srgbClr val="A4A3A4"/>
          </p15:clr>
        </p15:guide>
        <p15:guide id="10" pos="2608">
          <p15:clr>
            <a:srgbClr val="A4A3A4"/>
          </p15:clr>
        </p15:guide>
        <p15:guide id="11" pos="1474">
          <p15:clr>
            <a:srgbClr val="A4A3A4"/>
          </p15:clr>
        </p15:guide>
        <p15:guide id="12" pos="340">
          <p15:clr>
            <a:srgbClr val="A4A3A4"/>
          </p15:clr>
        </p15:guide>
        <p15:guide id="13" pos="3515">
          <p15:clr>
            <a:srgbClr val="A4A3A4"/>
          </p15:clr>
        </p15:guide>
        <p15:guide id="14" pos="385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284"/>
    <a:srgbClr val="AADCC8"/>
    <a:srgbClr val="FADC69"/>
    <a:srgbClr val="6699FF"/>
    <a:srgbClr val="FF8800"/>
    <a:srgbClr val="6EAA23"/>
    <a:srgbClr val="0078F0"/>
    <a:srgbClr val="00197D"/>
    <a:srgbClr val="A8A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81" autoAdjust="0"/>
    <p:restoredTop sz="94700" autoAdjust="0"/>
  </p:normalViewPr>
  <p:slideViewPr>
    <p:cSldViewPr>
      <p:cViewPr varScale="1">
        <p:scale>
          <a:sx n="109" d="100"/>
          <a:sy n="109" d="100"/>
        </p:scale>
        <p:origin x="1950" y="114"/>
      </p:cViewPr>
      <p:guideLst>
        <p:guide orient="horz" pos="595"/>
        <p:guide orient="horz" pos="1049"/>
        <p:guide orient="horz" pos="4156"/>
        <p:guide orient="horz" pos="1525"/>
        <p:guide orient="horz" pos="2704"/>
        <p:guide orient="horz" pos="1842"/>
        <p:guide orient="horz" pos="3475"/>
        <p:guide orient="horz" pos="845"/>
        <p:guide pos="3742"/>
        <p:guide pos="2608"/>
        <p:guide pos="1474"/>
        <p:guide pos="340"/>
        <p:guide pos="3515"/>
        <p:guide pos="38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10" d="100"/>
          <a:sy n="110" d="100"/>
        </p:scale>
        <p:origin x="2208" y="-1056"/>
      </p:cViewPr>
      <p:guideLst>
        <p:guide orient="horz" pos="3224"/>
        <p:guide pos="223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16"/>
          <p:cNvSpPr>
            <a:spLocks noChangeArrowheads="1"/>
          </p:cNvSpPr>
          <p:nvPr/>
        </p:nvSpPr>
        <p:spPr bwMode="auto">
          <a:xfrm>
            <a:off x="622300" y="9985375"/>
            <a:ext cx="5908675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990600" eaLnBrk="0" hangingPunct="0">
              <a:defRPr sz="1600">
                <a:solidFill>
                  <a:schemeClr val="bg2"/>
                </a:solidFill>
                <a:latin typeface="Arial" charset="0"/>
              </a:defRPr>
            </a:lvl1pPr>
            <a:lvl2pPr marL="742950" indent="-285750" defTabSz="990600" eaLnBrk="0" hangingPunct="0">
              <a:defRPr sz="1600">
                <a:solidFill>
                  <a:schemeClr val="bg2"/>
                </a:solidFill>
                <a:latin typeface="Arial" charset="0"/>
              </a:defRPr>
            </a:lvl2pPr>
            <a:lvl3pPr marL="1143000" indent="-228600" defTabSz="990600" eaLnBrk="0" hangingPunct="0">
              <a:defRPr sz="1600">
                <a:solidFill>
                  <a:schemeClr val="bg2"/>
                </a:solidFill>
                <a:latin typeface="Arial" charset="0"/>
              </a:defRPr>
            </a:lvl3pPr>
            <a:lvl4pPr marL="1600200" indent="-228600" defTabSz="990600" eaLnBrk="0" hangingPunct="0">
              <a:defRPr sz="1600">
                <a:solidFill>
                  <a:schemeClr val="bg2"/>
                </a:solidFill>
                <a:latin typeface="Arial" charset="0"/>
              </a:defRPr>
            </a:lvl4pPr>
            <a:lvl5pPr marL="2057400" indent="-228600" defTabSz="990600" eaLnBrk="0" hangingPunct="0">
              <a:defRPr sz="1600">
                <a:solidFill>
                  <a:schemeClr val="bg2"/>
                </a:solidFill>
                <a:latin typeface="Arial" charset="0"/>
              </a:defRPr>
            </a:lvl5pPr>
            <a:lvl6pPr marL="2514600" indent="-228600" defTabSz="990600" eaLnBrk="0" fontAlgn="base" hangingPunct="0">
              <a:lnSpc>
                <a:spcPts val="1700"/>
              </a:lnSpc>
              <a:spcBef>
                <a:spcPct val="0"/>
              </a:spcBef>
              <a:spcAft>
                <a:spcPts val="300"/>
              </a:spcAft>
              <a:buClr>
                <a:schemeClr val="tx2"/>
              </a:buClr>
              <a:buSzPct val="70000"/>
              <a:buFont typeface="Arial" charset="0"/>
              <a:defRPr sz="1600">
                <a:solidFill>
                  <a:schemeClr val="bg2"/>
                </a:solidFill>
                <a:latin typeface="Arial" charset="0"/>
              </a:defRPr>
            </a:lvl6pPr>
            <a:lvl7pPr marL="2971800" indent="-228600" defTabSz="990600" eaLnBrk="0" fontAlgn="base" hangingPunct="0">
              <a:lnSpc>
                <a:spcPts val="1700"/>
              </a:lnSpc>
              <a:spcBef>
                <a:spcPct val="0"/>
              </a:spcBef>
              <a:spcAft>
                <a:spcPts val="300"/>
              </a:spcAft>
              <a:buClr>
                <a:schemeClr val="tx2"/>
              </a:buClr>
              <a:buSzPct val="70000"/>
              <a:buFont typeface="Arial" charset="0"/>
              <a:defRPr sz="1600">
                <a:solidFill>
                  <a:schemeClr val="bg2"/>
                </a:solidFill>
                <a:latin typeface="Arial" charset="0"/>
              </a:defRPr>
            </a:lvl7pPr>
            <a:lvl8pPr marL="3429000" indent="-228600" defTabSz="990600" eaLnBrk="0" fontAlgn="base" hangingPunct="0">
              <a:lnSpc>
                <a:spcPts val="1700"/>
              </a:lnSpc>
              <a:spcBef>
                <a:spcPct val="0"/>
              </a:spcBef>
              <a:spcAft>
                <a:spcPts val="300"/>
              </a:spcAft>
              <a:buClr>
                <a:schemeClr val="tx2"/>
              </a:buClr>
              <a:buSzPct val="70000"/>
              <a:buFont typeface="Arial" charset="0"/>
              <a:defRPr sz="1600">
                <a:solidFill>
                  <a:schemeClr val="bg2"/>
                </a:solidFill>
                <a:latin typeface="Arial" charset="0"/>
              </a:defRPr>
            </a:lvl8pPr>
            <a:lvl9pPr marL="3886200" indent="-228600" defTabSz="990600" eaLnBrk="0" fontAlgn="base" hangingPunct="0">
              <a:lnSpc>
                <a:spcPts val="1700"/>
              </a:lnSpc>
              <a:spcBef>
                <a:spcPct val="0"/>
              </a:spcBef>
              <a:spcAft>
                <a:spcPts val="300"/>
              </a:spcAft>
              <a:buClr>
                <a:schemeClr val="tx2"/>
              </a:buClr>
              <a:buSzPct val="70000"/>
              <a:buFont typeface="Arial" charset="0"/>
              <a:defRPr sz="16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endParaRPr lang="de-DE" altLang="de-DE" sz="1100" smtClean="0">
              <a:ea typeface="ヒラギノ角ゴ Pro W3" pitchFamily="96" charset="-128"/>
            </a:endParaRPr>
          </a:p>
        </p:txBody>
      </p:sp>
      <p:sp>
        <p:nvSpPr>
          <p:cNvPr id="38916" name="Rectangle 17"/>
          <p:cNvSpPr>
            <a:spLocks noChangeArrowheads="1"/>
          </p:cNvSpPr>
          <p:nvPr/>
        </p:nvSpPr>
        <p:spPr bwMode="auto">
          <a:xfrm>
            <a:off x="0" y="79375"/>
            <a:ext cx="493713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990600" eaLnBrk="0" hangingPunct="0">
              <a:defRPr sz="1600">
                <a:solidFill>
                  <a:schemeClr val="bg2"/>
                </a:solidFill>
                <a:latin typeface="Arial" charset="0"/>
              </a:defRPr>
            </a:lvl1pPr>
            <a:lvl2pPr marL="742950" indent="-285750" defTabSz="990600" eaLnBrk="0" hangingPunct="0">
              <a:defRPr sz="1600">
                <a:solidFill>
                  <a:schemeClr val="bg2"/>
                </a:solidFill>
                <a:latin typeface="Arial" charset="0"/>
              </a:defRPr>
            </a:lvl2pPr>
            <a:lvl3pPr marL="1143000" indent="-228600" defTabSz="990600" eaLnBrk="0" hangingPunct="0">
              <a:defRPr sz="1600">
                <a:solidFill>
                  <a:schemeClr val="bg2"/>
                </a:solidFill>
                <a:latin typeface="Arial" charset="0"/>
              </a:defRPr>
            </a:lvl3pPr>
            <a:lvl4pPr marL="1600200" indent="-228600" defTabSz="990600" eaLnBrk="0" hangingPunct="0">
              <a:defRPr sz="1600">
                <a:solidFill>
                  <a:schemeClr val="bg2"/>
                </a:solidFill>
                <a:latin typeface="Arial" charset="0"/>
              </a:defRPr>
            </a:lvl4pPr>
            <a:lvl5pPr marL="2057400" indent="-228600" defTabSz="990600" eaLnBrk="0" hangingPunct="0">
              <a:defRPr sz="1600">
                <a:solidFill>
                  <a:schemeClr val="bg2"/>
                </a:solidFill>
                <a:latin typeface="Arial" charset="0"/>
              </a:defRPr>
            </a:lvl5pPr>
            <a:lvl6pPr marL="2514600" indent="-228600" defTabSz="990600" eaLnBrk="0" fontAlgn="base" hangingPunct="0">
              <a:lnSpc>
                <a:spcPts val="1700"/>
              </a:lnSpc>
              <a:spcBef>
                <a:spcPct val="0"/>
              </a:spcBef>
              <a:spcAft>
                <a:spcPts val="300"/>
              </a:spcAft>
              <a:buClr>
                <a:schemeClr val="tx2"/>
              </a:buClr>
              <a:buSzPct val="70000"/>
              <a:buFont typeface="Arial" charset="0"/>
              <a:defRPr sz="1600">
                <a:solidFill>
                  <a:schemeClr val="bg2"/>
                </a:solidFill>
                <a:latin typeface="Arial" charset="0"/>
              </a:defRPr>
            </a:lvl6pPr>
            <a:lvl7pPr marL="2971800" indent="-228600" defTabSz="990600" eaLnBrk="0" fontAlgn="base" hangingPunct="0">
              <a:lnSpc>
                <a:spcPts val="1700"/>
              </a:lnSpc>
              <a:spcBef>
                <a:spcPct val="0"/>
              </a:spcBef>
              <a:spcAft>
                <a:spcPts val="300"/>
              </a:spcAft>
              <a:buClr>
                <a:schemeClr val="tx2"/>
              </a:buClr>
              <a:buSzPct val="70000"/>
              <a:buFont typeface="Arial" charset="0"/>
              <a:defRPr sz="1600">
                <a:solidFill>
                  <a:schemeClr val="bg2"/>
                </a:solidFill>
                <a:latin typeface="Arial" charset="0"/>
              </a:defRPr>
            </a:lvl7pPr>
            <a:lvl8pPr marL="3429000" indent="-228600" defTabSz="990600" eaLnBrk="0" fontAlgn="base" hangingPunct="0">
              <a:lnSpc>
                <a:spcPts val="1700"/>
              </a:lnSpc>
              <a:spcBef>
                <a:spcPct val="0"/>
              </a:spcBef>
              <a:spcAft>
                <a:spcPts val="300"/>
              </a:spcAft>
              <a:buClr>
                <a:schemeClr val="tx2"/>
              </a:buClr>
              <a:buSzPct val="70000"/>
              <a:buFont typeface="Arial" charset="0"/>
              <a:defRPr sz="1600">
                <a:solidFill>
                  <a:schemeClr val="bg2"/>
                </a:solidFill>
                <a:latin typeface="Arial" charset="0"/>
              </a:defRPr>
            </a:lvl8pPr>
            <a:lvl9pPr marL="3886200" indent="-228600" defTabSz="990600" eaLnBrk="0" fontAlgn="base" hangingPunct="0">
              <a:lnSpc>
                <a:spcPts val="1700"/>
              </a:lnSpc>
              <a:spcBef>
                <a:spcPct val="0"/>
              </a:spcBef>
              <a:spcAft>
                <a:spcPts val="300"/>
              </a:spcAft>
              <a:buClr>
                <a:schemeClr val="tx2"/>
              </a:buClr>
              <a:buSzPct val="70000"/>
              <a:buFont typeface="Arial" charset="0"/>
              <a:defRPr sz="16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fld id="{4A0574DD-D357-4AA5-BDCB-FE1A70A60073}" type="slidenum">
              <a:rPr lang="de-DE" altLang="de-DE" sz="1700" b="1" smtClean="0">
                <a:ea typeface="ヒラギノ角ゴ Pro W3" pitchFamily="96" charset="-128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‹Nr.›</a:t>
            </a:fld>
            <a:endParaRPr lang="de-DE" altLang="de-DE" sz="1700" b="1" dirty="0" smtClean="0">
              <a:ea typeface="ヒラギノ角ゴ Pro W3" pitchFamily="96" charset="-128"/>
            </a:endParaRPr>
          </a:p>
        </p:txBody>
      </p:sp>
      <p:sp>
        <p:nvSpPr>
          <p:cNvPr id="10244" name="Line 18"/>
          <p:cNvSpPr>
            <a:spLocks noChangeShapeType="1"/>
          </p:cNvSpPr>
          <p:nvPr/>
        </p:nvSpPr>
        <p:spPr bwMode="auto">
          <a:xfrm>
            <a:off x="0" y="79375"/>
            <a:ext cx="7099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8918" name="AutoShape 19"/>
          <p:cNvSpPr>
            <a:spLocks noChangeAspect="1" noChangeArrowheads="1"/>
          </p:cNvSpPr>
          <p:nvPr/>
        </p:nvSpPr>
        <p:spPr bwMode="auto">
          <a:xfrm>
            <a:off x="-25400" y="112713"/>
            <a:ext cx="146050" cy="179387"/>
          </a:xfrm>
          <a:prstGeom prst="homePlate">
            <a:avLst>
              <a:gd name="adj" fmla="val 10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bg2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bg2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bg2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1700"/>
              </a:lnSpc>
              <a:spcBef>
                <a:spcPct val="0"/>
              </a:spcBef>
              <a:spcAft>
                <a:spcPts val="300"/>
              </a:spcAft>
              <a:buClr>
                <a:schemeClr val="tx2"/>
              </a:buClr>
              <a:buSzPct val="70000"/>
              <a:buFont typeface="Arial" charset="0"/>
              <a:defRPr sz="16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1700"/>
              </a:lnSpc>
              <a:spcBef>
                <a:spcPct val="0"/>
              </a:spcBef>
              <a:spcAft>
                <a:spcPts val="300"/>
              </a:spcAft>
              <a:buClr>
                <a:schemeClr val="tx2"/>
              </a:buClr>
              <a:buSzPct val="70000"/>
              <a:buFont typeface="Arial" charset="0"/>
              <a:defRPr sz="16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1700"/>
              </a:lnSpc>
              <a:spcBef>
                <a:spcPct val="0"/>
              </a:spcBef>
              <a:spcAft>
                <a:spcPts val="300"/>
              </a:spcAft>
              <a:buClr>
                <a:schemeClr val="tx2"/>
              </a:buClr>
              <a:buSzPct val="70000"/>
              <a:buFont typeface="Arial" charset="0"/>
              <a:defRPr sz="16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1700"/>
              </a:lnSpc>
              <a:spcBef>
                <a:spcPct val="0"/>
              </a:spcBef>
              <a:spcAft>
                <a:spcPts val="300"/>
              </a:spcAft>
              <a:buClr>
                <a:schemeClr val="tx2"/>
              </a:buClr>
              <a:buSzPct val="70000"/>
              <a:buFont typeface="Arial" charset="0"/>
              <a:defRPr sz="16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246" name="Line 20"/>
          <p:cNvSpPr>
            <a:spLocks noChangeShapeType="1"/>
          </p:cNvSpPr>
          <p:nvPr/>
        </p:nvSpPr>
        <p:spPr bwMode="auto">
          <a:xfrm>
            <a:off x="0" y="565150"/>
            <a:ext cx="7099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47" name="Line 21"/>
          <p:cNvSpPr>
            <a:spLocks noChangeShapeType="1"/>
          </p:cNvSpPr>
          <p:nvPr/>
        </p:nvSpPr>
        <p:spPr bwMode="auto">
          <a:xfrm>
            <a:off x="0" y="9953625"/>
            <a:ext cx="7099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248" name="Picture 14" descr="V:\Projects\CONTREX\7-Dissemination\Logos\Project Logo\logo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288" y="95250"/>
            <a:ext cx="1527175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23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68325" y="79375"/>
            <a:ext cx="4852988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90600" eaLnBrk="0" hangingPunct="0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 sz="900" b="1">
                <a:solidFill>
                  <a:schemeClr val="tx1"/>
                </a:solidFill>
                <a:ea typeface="ヒラギノ角ゴ Pro W3" pitchFamily="96" charset="-128"/>
              </a:defRPr>
            </a:lvl1pPr>
          </a:lstStyle>
          <a:p>
            <a:pPr>
              <a:defRPr/>
            </a:pPr>
            <a:r>
              <a:rPr lang="en-US"/>
              <a:t>Design of embedded mixed-criticality </a:t>
            </a:r>
            <a:r>
              <a:rPr lang="en-US" err="1"/>
              <a:t>CONTRol</a:t>
            </a:r>
            <a:r>
              <a:rPr lang="en-US"/>
              <a:t> systems under consideration</a:t>
            </a:r>
          </a:p>
          <a:p>
            <a:pPr>
              <a:defRPr/>
            </a:pPr>
            <a:r>
              <a:rPr lang="en-US"/>
              <a:t>of </a:t>
            </a:r>
            <a:r>
              <a:rPr lang="en-US" err="1"/>
              <a:t>EXtra</a:t>
            </a:r>
            <a:r>
              <a:rPr lang="en-US"/>
              <a:t>-functional properties</a:t>
            </a:r>
            <a:endParaRPr lang="de-DE"/>
          </a:p>
        </p:txBody>
      </p:sp>
      <p:sp>
        <p:nvSpPr>
          <p:cNvPr id="13" name="Rectangle 24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8325" y="349250"/>
            <a:ext cx="4852988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 defTabSz="990600" eaLnBrk="0" hangingPunct="0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 sz="1100">
                <a:ea typeface="ヒラギノ角ゴ Pro W3" pitchFamily="96" charset="-128"/>
              </a:defRPr>
            </a:lvl1pPr>
          </a:lstStyle>
          <a:p>
            <a:pPr>
              <a:defRPr/>
            </a:pPr>
            <a:fld id="{AC3DBD07-0DC9-4385-BC5C-53C3E8BCED06}" type="datetime1">
              <a:rPr lang="de-DE"/>
              <a:pPr>
                <a:defRPr/>
              </a:pPr>
              <a:t>09.02.2016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94021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4119" name="Rectangle 23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68325" y="79375"/>
            <a:ext cx="5068888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90600" eaLnBrk="0" hangingPunct="0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 sz="900" b="1">
                <a:solidFill>
                  <a:schemeClr val="tx1"/>
                </a:solidFill>
                <a:ea typeface="ヒラギノ角ゴ Pro W3" pitchFamily="96" charset="-128"/>
              </a:defRPr>
            </a:lvl1pPr>
          </a:lstStyle>
          <a:p>
            <a:pPr>
              <a:defRPr/>
            </a:pPr>
            <a:r>
              <a:rPr lang="en-US"/>
              <a:t>Design of embedded mixed-criticality </a:t>
            </a:r>
            <a:r>
              <a:rPr lang="en-US" err="1"/>
              <a:t>CONTRol</a:t>
            </a:r>
            <a:r>
              <a:rPr lang="en-US"/>
              <a:t> systems under consideration</a:t>
            </a:r>
          </a:p>
          <a:p>
            <a:pPr>
              <a:defRPr/>
            </a:pPr>
            <a:r>
              <a:rPr lang="en-US"/>
              <a:t>of </a:t>
            </a:r>
            <a:r>
              <a:rPr lang="en-US" err="1"/>
              <a:t>EXtra</a:t>
            </a:r>
            <a:r>
              <a:rPr lang="en-US"/>
              <a:t>-functional properties</a:t>
            </a:r>
            <a:endParaRPr lang="de-DE"/>
          </a:p>
        </p:txBody>
      </p:sp>
      <p:sp>
        <p:nvSpPr>
          <p:cNvPr id="4120" name="Rectangle 24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8325" y="349250"/>
            <a:ext cx="5068888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 defTabSz="990600" eaLnBrk="0" hangingPunct="0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 sz="1100">
                <a:ea typeface="ヒラギノ角ゴ Pro W3" pitchFamily="96" charset="-128"/>
              </a:defRPr>
            </a:lvl1pPr>
          </a:lstStyle>
          <a:p>
            <a:pPr>
              <a:defRPr/>
            </a:pPr>
            <a:fld id="{729B41CF-EC6E-4F36-A6F8-2DBB7060D370}" type="datetime1">
              <a:rPr lang="de-DE"/>
              <a:pPr>
                <a:defRPr/>
              </a:pPr>
              <a:t>09.02.2016</a:t>
            </a:fld>
            <a:endParaRPr lang="de-DE" dirty="0"/>
          </a:p>
        </p:txBody>
      </p:sp>
      <p:sp>
        <p:nvSpPr>
          <p:cNvPr id="37894" name="Rectangle 25"/>
          <p:cNvSpPr>
            <a:spLocks noChangeArrowheads="1"/>
          </p:cNvSpPr>
          <p:nvPr/>
        </p:nvSpPr>
        <p:spPr bwMode="auto">
          <a:xfrm>
            <a:off x="622300" y="9985375"/>
            <a:ext cx="5908675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990600" eaLnBrk="0" hangingPunct="0">
              <a:defRPr sz="1600">
                <a:solidFill>
                  <a:schemeClr val="bg2"/>
                </a:solidFill>
                <a:latin typeface="Arial" charset="0"/>
              </a:defRPr>
            </a:lvl1pPr>
            <a:lvl2pPr marL="742950" indent="-285750" defTabSz="990600" eaLnBrk="0" hangingPunct="0">
              <a:defRPr sz="1600">
                <a:solidFill>
                  <a:schemeClr val="bg2"/>
                </a:solidFill>
                <a:latin typeface="Arial" charset="0"/>
              </a:defRPr>
            </a:lvl2pPr>
            <a:lvl3pPr marL="1143000" indent="-228600" defTabSz="990600" eaLnBrk="0" hangingPunct="0">
              <a:defRPr sz="1600">
                <a:solidFill>
                  <a:schemeClr val="bg2"/>
                </a:solidFill>
                <a:latin typeface="Arial" charset="0"/>
              </a:defRPr>
            </a:lvl3pPr>
            <a:lvl4pPr marL="1600200" indent="-228600" defTabSz="990600" eaLnBrk="0" hangingPunct="0">
              <a:defRPr sz="1600">
                <a:solidFill>
                  <a:schemeClr val="bg2"/>
                </a:solidFill>
                <a:latin typeface="Arial" charset="0"/>
              </a:defRPr>
            </a:lvl4pPr>
            <a:lvl5pPr marL="2057400" indent="-228600" defTabSz="990600" eaLnBrk="0" hangingPunct="0">
              <a:defRPr sz="1600">
                <a:solidFill>
                  <a:schemeClr val="bg2"/>
                </a:solidFill>
                <a:latin typeface="Arial" charset="0"/>
              </a:defRPr>
            </a:lvl5pPr>
            <a:lvl6pPr marL="2514600" indent="-228600" defTabSz="990600" eaLnBrk="0" fontAlgn="base" hangingPunct="0">
              <a:lnSpc>
                <a:spcPts val="1700"/>
              </a:lnSpc>
              <a:spcBef>
                <a:spcPct val="0"/>
              </a:spcBef>
              <a:spcAft>
                <a:spcPts val="300"/>
              </a:spcAft>
              <a:buClr>
                <a:schemeClr val="tx2"/>
              </a:buClr>
              <a:buSzPct val="70000"/>
              <a:buFont typeface="Arial" charset="0"/>
              <a:defRPr sz="1600">
                <a:solidFill>
                  <a:schemeClr val="bg2"/>
                </a:solidFill>
                <a:latin typeface="Arial" charset="0"/>
              </a:defRPr>
            </a:lvl6pPr>
            <a:lvl7pPr marL="2971800" indent="-228600" defTabSz="990600" eaLnBrk="0" fontAlgn="base" hangingPunct="0">
              <a:lnSpc>
                <a:spcPts val="1700"/>
              </a:lnSpc>
              <a:spcBef>
                <a:spcPct val="0"/>
              </a:spcBef>
              <a:spcAft>
                <a:spcPts val="300"/>
              </a:spcAft>
              <a:buClr>
                <a:schemeClr val="tx2"/>
              </a:buClr>
              <a:buSzPct val="70000"/>
              <a:buFont typeface="Arial" charset="0"/>
              <a:defRPr sz="1600">
                <a:solidFill>
                  <a:schemeClr val="bg2"/>
                </a:solidFill>
                <a:latin typeface="Arial" charset="0"/>
              </a:defRPr>
            </a:lvl7pPr>
            <a:lvl8pPr marL="3429000" indent="-228600" defTabSz="990600" eaLnBrk="0" fontAlgn="base" hangingPunct="0">
              <a:lnSpc>
                <a:spcPts val="1700"/>
              </a:lnSpc>
              <a:spcBef>
                <a:spcPct val="0"/>
              </a:spcBef>
              <a:spcAft>
                <a:spcPts val="300"/>
              </a:spcAft>
              <a:buClr>
                <a:schemeClr val="tx2"/>
              </a:buClr>
              <a:buSzPct val="70000"/>
              <a:buFont typeface="Arial" charset="0"/>
              <a:defRPr sz="1600">
                <a:solidFill>
                  <a:schemeClr val="bg2"/>
                </a:solidFill>
                <a:latin typeface="Arial" charset="0"/>
              </a:defRPr>
            </a:lvl8pPr>
            <a:lvl9pPr marL="3886200" indent="-228600" defTabSz="990600" eaLnBrk="0" fontAlgn="base" hangingPunct="0">
              <a:lnSpc>
                <a:spcPts val="1700"/>
              </a:lnSpc>
              <a:spcBef>
                <a:spcPct val="0"/>
              </a:spcBef>
              <a:spcAft>
                <a:spcPts val="300"/>
              </a:spcAft>
              <a:buClr>
                <a:schemeClr val="tx2"/>
              </a:buClr>
              <a:buSzPct val="70000"/>
              <a:buFont typeface="Arial" charset="0"/>
              <a:defRPr sz="16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endParaRPr lang="de-DE" altLang="de-DE" sz="1100" smtClean="0">
              <a:ea typeface="ヒラギノ角ゴ Pro W3" pitchFamily="96" charset="-128"/>
            </a:endParaRPr>
          </a:p>
        </p:txBody>
      </p:sp>
      <p:sp>
        <p:nvSpPr>
          <p:cNvPr id="37895" name="Rectangle 26"/>
          <p:cNvSpPr>
            <a:spLocks noChangeArrowheads="1"/>
          </p:cNvSpPr>
          <p:nvPr/>
        </p:nvSpPr>
        <p:spPr bwMode="auto">
          <a:xfrm>
            <a:off x="0" y="79375"/>
            <a:ext cx="493713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990600" eaLnBrk="0" hangingPunct="0">
              <a:defRPr sz="1600">
                <a:solidFill>
                  <a:schemeClr val="bg2"/>
                </a:solidFill>
                <a:latin typeface="Arial" charset="0"/>
              </a:defRPr>
            </a:lvl1pPr>
            <a:lvl2pPr marL="742950" indent="-285750" defTabSz="990600" eaLnBrk="0" hangingPunct="0">
              <a:defRPr sz="1600">
                <a:solidFill>
                  <a:schemeClr val="bg2"/>
                </a:solidFill>
                <a:latin typeface="Arial" charset="0"/>
              </a:defRPr>
            </a:lvl2pPr>
            <a:lvl3pPr marL="1143000" indent="-228600" defTabSz="990600" eaLnBrk="0" hangingPunct="0">
              <a:defRPr sz="1600">
                <a:solidFill>
                  <a:schemeClr val="bg2"/>
                </a:solidFill>
                <a:latin typeface="Arial" charset="0"/>
              </a:defRPr>
            </a:lvl3pPr>
            <a:lvl4pPr marL="1600200" indent="-228600" defTabSz="990600" eaLnBrk="0" hangingPunct="0">
              <a:defRPr sz="1600">
                <a:solidFill>
                  <a:schemeClr val="bg2"/>
                </a:solidFill>
                <a:latin typeface="Arial" charset="0"/>
              </a:defRPr>
            </a:lvl4pPr>
            <a:lvl5pPr marL="2057400" indent="-228600" defTabSz="990600" eaLnBrk="0" hangingPunct="0">
              <a:defRPr sz="1600">
                <a:solidFill>
                  <a:schemeClr val="bg2"/>
                </a:solidFill>
                <a:latin typeface="Arial" charset="0"/>
              </a:defRPr>
            </a:lvl5pPr>
            <a:lvl6pPr marL="2514600" indent="-228600" defTabSz="990600" eaLnBrk="0" fontAlgn="base" hangingPunct="0">
              <a:lnSpc>
                <a:spcPts val="1700"/>
              </a:lnSpc>
              <a:spcBef>
                <a:spcPct val="0"/>
              </a:spcBef>
              <a:spcAft>
                <a:spcPts val="300"/>
              </a:spcAft>
              <a:buClr>
                <a:schemeClr val="tx2"/>
              </a:buClr>
              <a:buSzPct val="70000"/>
              <a:buFont typeface="Arial" charset="0"/>
              <a:defRPr sz="1600">
                <a:solidFill>
                  <a:schemeClr val="bg2"/>
                </a:solidFill>
                <a:latin typeface="Arial" charset="0"/>
              </a:defRPr>
            </a:lvl6pPr>
            <a:lvl7pPr marL="2971800" indent="-228600" defTabSz="990600" eaLnBrk="0" fontAlgn="base" hangingPunct="0">
              <a:lnSpc>
                <a:spcPts val="1700"/>
              </a:lnSpc>
              <a:spcBef>
                <a:spcPct val="0"/>
              </a:spcBef>
              <a:spcAft>
                <a:spcPts val="300"/>
              </a:spcAft>
              <a:buClr>
                <a:schemeClr val="tx2"/>
              </a:buClr>
              <a:buSzPct val="70000"/>
              <a:buFont typeface="Arial" charset="0"/>
              <a:defRPr sz="1600">
                <a:solidFill>
                  <a:schemeClr val="bg2"/>
                </a:solidFill>
                <a:latin typeface="Arial" charset="0"/>
              </a:defRPr>
            </a:lvl7pPr>
            <a:lvl8pPr marL="3429000" indent="-228600" defTabSz="990600" eaLnBrk="0" fontAlgn="base" hangingPunct="0">
              <a:lnSpc>
                <a:spcPts val="1700"/>
              </a:lnSpc>
              <a:spcBef>
                <a:spcPct val="0"/>
              </a:spcBef>
              <a:spcAft>
                <a:spcPts val="300"/>
              </a:spcAft>
              <a:buClr>
                <a:schemeClr val="tx2"/>
              </a:buClr>
              <a:buSzPct val="70000"/>
              <a:buFont typeface="Arial" charset="0"/>
              <a:defRPr sz="1600">
                <a:solidFill>
                  <a:schemeClr val="bg2"/>
                </a:solidFill>
                <a:latin typeface="Arial" charset="0"/>
              </a:defRPr>
            </a:lvl8pPr>
            <a:lvl9pPr marL="3886200" indent="-228600" defTabSz="990600" eaLnBrk="0" fontAlgn="base" hangingPunct="0">
              <a:lnSpc>
                <a:spcPts val="1700"/>
              </a:lnSpc>
              <a:spcBef>
                <a:spcPct val="0"/>
              </a:spcBef>
              <a:spcAft>
                <a:spcPts val="300"/>
              </a:spcAft>
              <a:buClr>
                <a:schemeClr val="tx2"/>
              </a:buClr>
              <a:buSzPct val="70000"/>
              <a:buFont typeface="Arial" charset="0"/>
              <a:defRPr sz="16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fld id="{B6399264-2176-4AF2-AF53-90A4C4CC0B07}" type="slidenum">
              <a:rPr lang="de-DE" altLang="de-DE" sz="1700" b="1" smtClean="0">
                <a:ea typeface="ヒラギノ角ゴ Pro W3" pitchFamily="96" charset="-128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‹Nr.›</a:t>
            </a:fld>
            <a:endParaRPr lang="de-DE" altLang="de-DE" sz="1700" b="1" smtClean="0">
              <a:ea typeface="ヒラギノ角ゴ Pro W3" pitchFamily="96" charset="-128"/>
            </a:endParaRPr>
          </a:p>
        </p:txBody>
      </p:sp>
      <p:sp>
        <p:nvSpPr>
          <p:cNvPr id="9224" name="Line 27"/>
          <p:cNvSpPr>
            <a:spLocks noChangeShapeType="1"/>
          </p:cNvSpPr>
          <p:nvPr/>
        </p:nvSpPr>
        <p:spPr bwMode="auto">
          <a:xfrm>
            <a:off x="0" y="79375"/>
            <a:ext cx="7099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897" name="AutoShape 28"/>
          <p:cNvSpPr>
            <a:spLocks noChangeAspect="1" noChangeArrowheads="1"/>
          </p:cNvSpPr>
          <p:nvPr/>
        </p:nvSpPr>
        <p:spPr bwMode="auto">
          <a:xfrm>
            <a:off x="-25400" y="112713"/>
            <a:ext cx="146050" cy="179387"/>
          </a:xfrm>
          <a:prstGeom prst="homePlate">
            <a:avLst>
              <a:gd name="adj" fmla="val 10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bg2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bg2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bg2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1700"/>
              </a:lnSpc>
              <a:spcBef>
                <a:spcPct val="0"/>
              </a:spcBef>
              <a:spcAft>
                <a:spcPts val="300"/>
              </a:spcAft>
              <a:buClr>
                <a:schemeClr val="tx2"/>
              </a:buClr>
              <a:buSzPct val="70000"/>
              <a:buFont typeface="Arial" charset="0"/>
              <a:defRPr sz="16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1700"/>
              </a:lnSpc>
              <a:spcBef>
                <a:spcPct val="0"/>
              </a:spcBef>
              <a:spcAft>
                <a:spcPts val="300"/>
              </a:spcAft>
              <a:buClr>
                <a:schemeClr val="tx2"/>
              </a:buClr>
              <a:buSzPct val="70000"/>
              <a:buFont typeface="Arial" charset="0"/>
              <a:defRPr sz="16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1700"/>
              </a:lnSpc>
              <a:spcBef>
                <a:spcPct val="0"/>
              </a:spcBef>
              <a:spcAft>
                <a:spcPts val="300"/>
              </a:spcAft>
              <a:buClr>
                <a:schemeClr val="tx2"/>
              </a:buClr>
              <a:buSzPct val="70000"/>
              <a:buFont typeface="Arial" charset="0"/>
              <a:defRPr sz="16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1700"/>
              </a:lnSpc>
              <a:spcBef>
                <a:spcPct val="0"/>
              </a:spcBef>
              <a:spcAft>
                <a:spcPts val="300"/>
              </a:spcAft>
              <a:buClr>
                <a:schemeClr val="tx2"/>
              </a:buClr>
              <a:buSzPct val="70000"/>
              <a:buFont typeface="Arial" charset="0"/>
              <a:defRPr sz="16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9226" name="Line 29"/>
          <p:cNvSpPr>
            <a:spLocks noChangeShapeType="1"/>
          </p:cNvSpPr>
          <p:nvPr/>
        </p:nvSpPr>
        <p:spPr bwMode="auto">
          <a:xfrm>
            <a:off x="0" y="565150"/>
            <a:ext cx="7099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7" name="Line 30"/>
          <p:cNvSpPr>
            <a:spLocks noChangeShapeType="1"/>
          </p:cNvSpPr>
          <p:nvPr/>
        </p:nvSpPr>
        <p:spPr bwMode="auto">
          <a:xfrm>
            <a:off x="0" y="9953625"/>
            <a:ext cx="7099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9228" name="Picture 14" descr="V:\Projects\CONTREX\7-Dissemination\Logos\Project Logo\logo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288" y="95250"/>
            <a:ext cx="1527175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1502127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Motivation:</a:t>
            </a:r>
          </a:p>
          <a:p>
            <a:endParaRPr lang="de-DE" dirty="0"/>
          </a:p>
          <a:p>
            <a:r>
              <a:rPr lang="de-DE" dirty="0" err="1" smtClean="0"/>
              <a:t>Kopter</a:t>
            </a:r>
            <a:r>
              <a:rPr lang="de-DE" dirty="0" smtClean="0"/>
              <a:t> als fliegende Plattform, die allerdings trotz der kleinen </a:t>
            </a:r>
            <a:r>
              <a:rPr lang="de-DE" dirty="0" err="1" smtClean="0"/>
              <a:t>größe</a:t>
            </a:r>
            <a:r>
              <a:rPr lang="de-DE" dirty="0" smtClean="0"/>
              <a:t> </a:t>
            </a:r>
            <a:r>
              <a:rPr lang="de-DE" dirty="0" err="1" smtClean="0"/>
              <a:t>sicherheitskritiisch</a:t>
            </a:r>
            <a:r>
              <a:rPr lang="de-DE" dirty="0" smtClean="0"/>
              <a:t> ist</a:t>
            </a:r>
          </a:p>
          <a:p>
            <a:r>
              <a:rPr lang="de-DE" dirty="0" smtClean="0"/>
              <a:t>Können Nutzlast mitnehmen</a:t>
            </a:r>
          </a:p>
          <a:p>
            <a:r>
              <a:rPr lang="de-DE" dirty="0" smtClean="0"/>
              <a:t>Bisher </a:t>
            </a:r>
            <a:r>
              <a:rPr lang="de-DE" dirty="0" err="1" smtClean="0"/>
              <a:t>onboard</a:t>
            </a:r>
            <a:r>
              <a:rPr lang="de-DE" dirty="0" smtClean="0"/>
              <a:t> </a:t>
            </a:r>
            <a:r>
              <a:rPr lang="de-DE" dirty="0" err="1" smtClean="0"/>
              <a:t>processing</a:t>
            </a:r>
            <a:r>
              <a:rPr lang="de-DE" dirty="0" smtClean="0"/>
              <a:t> durch weitere </a:t>
            </a:r>
            <a:r>
              <a:rPr lang="de-DE" dirty="0" err="1" smtClean="0"/>
              <a:t>hardware</a:t>
            </a:r>
            <a:r>
              <a:rPr lang="de-DE" dirty="0" smtClean="0"/>
              <a:t>, die </a:t>
            </a:r>
            <a:r>
              <a:rPr lang="de-DE" dirty="0" err="1" smtClean="0"/>
              <a:t>augf</a:t>
            </a:r>
            <a:r>
              <a:rPr lang="de-DE" dirty="0" smtClean="0"/>
              <a:t> dem </a:t>
            </a:r>
            <a:r>
              <a:rPr lang="de-DE" dirty="0" err="1" smtClean="0"/>
              <a:t>kopter</a:t>
            </a:r>
            <a:r>
              <a:rPr lang="de-DE" dirty="0" smtClean="0"/>
              <a:t> mitgeführt wird</a:t>
            </a:r>
          </a:p>
          <a:p>
            <a:r>
              <a:rPr lang="de-DE" dirty="0" smtClean="0"/>
              <a:t>Mit CONTREX die </a:t>
            </a:r>
            <a:r>
              <a:rPr lang="de-DE" dirty="0" err="1" smtClean="0"/>
              <a:t>einführung</a:t>
            </a:r>
            <a:r>
              <a:rPr lang="de-DE" dirty="0" smtClean="0"/>
              <a:t> von </a:t>
            </a:r>
            <a:r>
              <a:rPr lang="de-DE" dirty="0" err="1" smtClean="0"/>
              <a:t>mixed</a:t>
            </a:r>
            <a:r>
              <a:rPr lang="de-DE" dirty="0" smtClean="0"/>
              <a:t> </a:t>
            </a:r>
            <a:r>
              <a:rPr lang="de-DE" dirty="0" err="1" smtClean="0"/>
              <a:t>criticality</a:t>
            </a:r>
            <a:endParaRPr lang="de-DE" dirty="0" smtClean="0"/>
          </a:p>
          <a:p>
            <a:r>
              <a:rPr lang="de-DE" dirty="0" smtClean="0"/>
              <a:t>Payload Processing und  </a:t>
            </a:r>
            <a:r>
              <a:rPr lang="de-DE" dirty="0" err="1" smtClean="0"/>
              <a:t>flight</a:t>
            </a:r>
            <a:r>
              <a:rPr lang="de-DE" dirty="0" smtClean="0"/>
              <a:t> </a:t>
            </a:r>
            <a:r>
              <a:rPr lang="de-DE" dirty="0" err="1" smtClean="0"/>
              <a:t>algorithms</a:t>
            </a:r>
            <a:r>
              <a:rPr lang="de-DE" dirty="0" smtClean="0"/>
              <a:t> auf einem </a:t>
            </a:r>
            <a:r>
              <a:rPr lang="de-DE" dirty="0" err="1" smtClean="0"/>
              <a:t>single</a:t>
            </a:r>
            <a:r>
              <a:rPr lang="de-DE" dirty="0" smtClean="0"/>
              <a:t> </a:t>
            </a:r>
            <a:r>
              <a:rPr lang="de-DE" dirty="0" err="1" smtClean="0"/>
              <a:t>chip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Design of embedded mixed-criticality CONTRol systems under consideration</a:t>
            </a:r>
          </a:p>
          <a:p>
            <a:pPr>
              <a:defRPr/>
            </a:pPr>
            <a:r>
              <a:rPr lang="en-US" smtClean="0"/>
              <a:t>of EXtra-functional properties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fld id="{729B41CF-EC6E-4F36-A6F8-2DBB7060D370}" type="datetime1">
              <a:rPr lang="de-DE" smtClean="0"/>
              <a:pPr>
                <a:defRPr/>
              </a:pPr>
              <a:t>09.02.2016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9178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intergrund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8" y="954088"/>
            <a:ext cx="9144000" cy="571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6589030"/>
            <a:ext cx="9144000" cy="26035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bg2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bg2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bg2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1700"/>
              </a:lnSpc>
              <a:spcBef>
                <a:spcPct val="0"/>
              </a:spcBef>
              <a:spcAft>
                <a:spcPts val="300"/>
              </a:spcAft>
              <a:buClr>
                <a:schemeClr val="tx2"/>
              </a:buClr>
              <a:buSzPct val="70000"/>
              <a:buFont typeface="Arial" charset="0"/>
              <a:defRPr sz="16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1700"/>
              </a:lnSpc>
              <a:spcBef>
                <a:spcPct val="0"/>
              </a:spcBef>
              <a:spcAft>
                <a:spcPts val="300"/>
              </a:spcAft>
              <a:buClr>
                <a:schemeClr val="tx2"/>
              </a:buClr>
              <a:buSzPct val="70000"/>
              <a:buFont typeface="Arial" charset="0"/>
              <a:defRPr sz="16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1700"/>
              </a:lnSpc>
              <a:spcBef>
                <a:spcPct val="0"/>
              </a:spcBef>
              <a:spcAft>
                <a:spcPts val="300"/>
              </a:spcAft>
              <a:buClr>
                <a:schemeClr val="tx2"/>
              </a:buClr>
              <a:buSzPct val="70000"/>
              <a:buFont typeface="Arial" charset="0"/>
              <a:defRPr sz="16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1700"/>
              </a:lnSpc>
              <a:spcBef>
                <a:spcPct val="0"/>
              </a:spcBef>
              <a:spcAft>
                <a:spcPts val="300"/>
              </a:spcAft>
              <a:buClr>
                <a:schemeClr val="tx2"/>
              </a:buClr>
              <a:buSzPct val="70000"/>
              <a:buFont typeface="Arial" charset="0"/>
              <a:defRPr sz="16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altLang="de-DE" sz="1800" smtClean="0">
              <a:solidFill>
                <a:schemeClr val="tx2"/>
              </a:solidFill>
            </a:endParaRPr>
          </a:p>
        </p:txBody>
      </p:sp>
      <p:sp>
        <p:nvSpPr>
          <p:cNvPr id="7" name="Line 12"/>
          <p:cNvSpPr>
            <a:spLocks noChangeShapeType="1"/>
          </p:cNvSpPr>
          <p:nvPr userDrawn="1"/>
        </p:nvSpPr>
        <p:spPr bwMode="auto">
          <a:xfrm>
            <a:off x="0" y="944563"/>
            <a:ext cx="9144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" name="AutoShape 15"/>
          <p:cNvSpPr>
            <a:spLocks noChangeArrowheads="1"/>
          </p:cNvSpPr>
          <p:nvPr userDrawn="1"/>
        </p:nvSpPr>
        <p:spPr bwMode="auto">
          <a:xfrm>
            <a:off x="0" y="252413"/>
            <a:ext cx="107950" cy="107950"/>
          </a:xfrm>
          <a:prstGeom prst="homePlate">
            <a:avLst>
              <a:gd name="adj" fmla="val 100000"/>
            </a:avLst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defRPr sz="1600">
                <a:solidFill>
                  <a:schemeClr val="bg2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bg2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bg2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1700"/>
              </a:lnSpc>
              <a:spcBef>
                <a:spcPct val="0"/>
              </a:spcBef>
              <a:spcAft>
                <a:spcPts val="300"/>
              </a:spcAft>
              <a:buClr>
                <a:schemeClr val="tx2"/>
              </a:buClr>
              <a:buSzPct val="70000"/>
              <a:buFont typeface="Arial" charset="0"/>
              <a:defRPr sz="16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1700"/>
              </a:lnSpc>
              <a:spcBef>
                <a:spcPct val="0"/>
              </a:spcBef>
              <a:spcAft>
                <a:spcPts val="300"/>
              </a:spcAft>
              <a:buClr>
                <a:schemeClr val="tx2"/>
              </a:buClr>
              <a:buSzPct val="70000"/>
              <a:buFont typeface="Arial" charset="0"/>
              <a:defRPr sz="16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1700"/>
              </a:lnSpc>
              <a:spcBef>
                <a:spcPct val="0"/>
              </a:spcBef>
              <a:spcAft>
                <a:spcPts val="300"/>
              </a:spcAft>
              <a:buClr>
                <a:schemeClr val="tx2"/>
              </a:buClr>
              <a:buSzPct val="70000"/>
              <a:buFont typeface="Arial" charset="0"/>
              <a:defRPr sz="16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1700"/>
              </a:lnSpc>
              <a:spcBef>
                <a:spcPct val="0"/>
              </a:spcBef>
              <a:spcAft>
                <a:spcPts val="300"/>
              </a:spcAft>
              <a:buClr>
                <a:schemeClr val="tx2"/>
              </a:buClr>
              <a:buSzPct val="70000"/>
              <a:buFont typeface="Arial" charset="0"/>
              <a:defRPr sz="16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en-US" altLang="de-DE" smtClean="0"/>
          </a:p>
        </p:txBody>
      </p:sp>
      <p:pic>
        <p:nvPicPr>
          <p:cNvPr id="20" name="Picture 18" descr="OFFIS-Institut_en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596063"/>
            <a:ext cx="2519363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" descr="OFFIS-Institut_dt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" t="14146" r="93640" b="-3143"/>
          <a:stretch>
            <a:fillRect/>
          </a:stretch>
        </p:blipFill>
        <p:spPr bwMode="auto">
          <a:xfrm>
            <a:off x="0" y="6632575"/>
            <a:ext cx="117475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51520" y="566702"/>
            <a:ext cx="5763726" cy="269875"/>
          </a:xfrm>
        </p:spPr>
        <p:txBody>
          <a:bodyPr wrap="none"/>
          <a:lstStyle>
            <a:lvl1pPr marL="0" indent="0">
              <a:buFont typeface="Arial" charset="0"/>
              <a:buNone/>
              <a:defRPr b="1">
                <a:solidFill>
                  <a:schemeClr val="bg2"/>
                </a:solidFill>
              </a:defRPr>
            </a:lvl1pPr>
          </a:lstStyle>
          <a:p>
            <a:r>
              <a:rPr lang="en-US" noProof="0" dirty="0" err="1" smtClean="0"/>
              <a:t>Subheadline</a:t>
            </a:r>
            <a:endParaRPr lang="en-US" noProof="0" dirty="0"/>
          </a:p>
        </p:txBody>
      </p:sp>
      <p:pic>
        <p:nvPicPr>
          <p:cNvPr id="15" name="Picture 5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897" b="17628"/>
          <a:stretch/>
        </p:blipFill>
        <p:spPr bwMode="auto">
          <a:xfrm>
            <a:off x="2735796" y="1808820"/>
            <a:ext cx="6408712" cy="2284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247964" y="4653136"/>
            <a:ext cx="4608512" cy="1620180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>
                <a:solidFill>
                  <a:schemeClr val="bg1"/>
                </a:solidFill>
              </a:rPr>
              <a:t>Name of Presenter(s) (Affiliation)</a:t>
            </a:r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24" name="Titel 23"/>
          <p:cNvSpPr>
            <a:spLocks noGrp="1"/>
          </p:cNvSpPr>
          <p:nvPr>
            <p:ph type="title"/>
          </p:nvPr>
        </p:nvSpPr>
        <p:spPr>
          <a:xfrm>
            <a:off x="251521" y="128588"/>
            <a:ext cx="5763725" cy="360362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19" name="Picture 16" descr="logo_verkehr_en"/>
          <p:cNvPicPr>
            <a:picLocks noChangeAspect="1"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16216" y="102257"/>
            <a:ext cx="2556284" cy="590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0" y="6597650"/>
            <a:ext cx="91440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7946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el und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0" y="989013"/>
            <a:ext cx="5326063" cy="360362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iagrammplatzhalter 2"/>
          <p:cNvSpPr>
            <a:spLocks noGrp="1"/>
          </p:cNvSpPr>
          <p:nvPr>
            <p:ph type="chart" idx="1"/>
          </p:nvPr>
        </p:nvSpPr>
        <p:spPr>
          <a:xfrm>
            <a:off x="539750" y="2170113"/>
            <a:ext cx="7813675" cy="4214812"/>
          </a:xfrm>
        </p:spPr>
        <p:txBody>
          <a:bodyPr/>
          <a:lstStyle/>
          <a:p>
            <a:pPr lvl="0"/>
            <a:endParaRPr lang="de-DE" noProof="0" smtClean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6CE1B7-E839-4F53-A12E-B6BC2236C77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55641D-1B95-4297-90A8-FAD57DA7E28E}" type="datetime1">
              <a:rPr lang="de-DE" smtClean="0"/>
              <a:t>09.02.2016</a:t>
            </a:fld>
            <a:endParaRPr lang="de-DE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4553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F9BEE5-6E51-4D13-B640-EB6AD8EE5FF0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0174BB-283D-4ACD-90A3-8499953C0F9C}" type="datetime1">
              <a:rPr lang="de-DE" smtClean="0"/>
              <a:t>09.02.2016</a:t>
            </a:fld>
            <a:endParaRPr lang="de-DE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2289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9F1D18-5CEC-4C84-9C68-BF72250301B5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3" name="Rectangle 14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EBDBBE-71B8-4888-BA50-D4A605E5FDFD}" type="datetime1">
              <a:rPr lang="de-DE" smtClean="0"/>
              <a:t>09.02.2016</a:t>
            </a:fld>
            <a:endParaRPr lang="de-DE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6564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0" y="989013"/>
            <a:ext cx="5326063" cy="360362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539750" y="2170113"/>
            <a:ext cx="3830638" cy="4214812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22788" y="2170113"/>
            <a:ext cx="3830637" cy="4214812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DDDBF6-06E7-4FC2-9159-D27CBE8B8CB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8D44E9-9E6D-427D-9530-0BD4809366AF}" type="datetime1">
              <a:rPr lang="de-DE"/>
              <a:pPr>
                <a:defRPr/>
              </a:pPr>
              <a:t>09.02.2016</a:t>
            </a:fld>
            <a:endParaRPr lang="de-DE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 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subTitle" idx="13"/>
          </p:nvPr>
        </p:nvSpPr>
        <p:spPr>
          <a:xfrm>
            <a:off x="539750" y="1341438"/>
            <a:ext cx="5326063" cy="269875"/>
          </a:xfrm>
        </p:spPr>
        <p:txBody>
          <a:bodyPr wrap="none"/>
          <a:lstStyle>
            <a:lvl1pPr marL="0" indent="0">
              <a:buFont typeface="Arial" charset="0"/>
              <a:buNone/>
              <a:defRPr sz="1400" b="1"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62487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ubTitle" idx="13"/>
          </p:nvPr>
        </p:nvSpPr>
        <p:spPr>
          <a:xfrm>
            <a:off x="539750" y="1341438"/>
            <a:ext cx="5326063" cy="269875"/>
          </a:xfrm>
        </p:spPr>
        <p:txBody>
          <a:bodyPr wrap="none"/>
          <a:lstStyle>
            <a:lvl1pPr marL="0" indent="0">
              <a:buFont typeface="Arial" pitchFamily="34" charset="0"/>
              <a:buNone/>
              <a:defRPr b="1">
                <a:solidFill>
                  <a:schemeClr val="bg2"/>
                </a:solidFill>
              </a:defRPr>
            </a:lvl1pPr>
          </a:lstStyle>
          <a:p>
            <a:r>
              <a:rPr lang="de-DE"/>
              <a:t>Subheadline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2FFC08-D89E-1C48-B804-178323C279CA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CCD9B47-EFAA-6D48-B3EB-C0DB9D3321ED}" type="datetime1">
              <a:rPr lang="de-DE"/>
              <a:pPr/>
              <a:t>09.02.2016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0028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ubTitle" idx="13"/>
          </p:nvPr>
        </p:nvSpPr>
        <p:spPr>
          <a:xfrm>
            <a:off x="539750" y="1341438"/>
            <a:ext cx="5326063" cy="269875"/>
          </a:xfrm>
        </p:spPr>
        <p:txBody>
          <a:bodyPr wrap="none"/>
          <a:lstStyle>
            <a:lvl1pPr marL="0" indent="0">
              <a:buFont typeface="Arial" pitchFamily="34" charset="0"/>
              <a:buNone/>
              <a:defRPr b="1"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 </a:t>
            </a: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872749-5C45-4BA7-8135-F8774E329052}" type="slidenum">
              <a:rPr lang="de-DE" smtClean="0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8" name="Rectangle 15"/>
          <p:cNvSpPr>
            <a:spLocks noGrp="1" noChangeArrowheads="1"/>
          </p:cNvSpPr>
          <p:nvPr>
            <p:ph type="dt" sz="half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E30F96-5268-4559-A721-82DC268DE454}" type="datetime1">
              <a:rPr lang="de-DE" smtClean="0"/>
              <a:t>09.02.2016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8498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2775" y="128588"/>
            <a:ext cx="5831433" cy="360362"/>
          </a:xfrm>
        </p:spPr>
        <p:txBody>
          <a:bodyPr/>
          <a:lstStyle/>
          <a:p>
            <a:r>
              <a:rPr lang="en-US" noProof="0" dirty="0" err="1" smtClean="0"/>
              <a:t>Titelmasterformat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dirty="0" err="1" smtClean="0"/>
              <a:t>Textmasterformate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85AFD880-3335-4C46-95E2-14D303441FF7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29039E-675F-42CD-A7C6-C2B0B4C5052A}" type="datetime1">
              <a:rPr lang="en-US" smtClean="0"/>
              <a:t>2/9/2016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130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2543" y="4162414"/>
            <a:ext cx="8178913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noProof="0" dirty="0" err="1" smtClean="0"/>
              <a:t>Titelmasterformat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82543" y="2662227"/>
            <a:ext cx="8178913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noProof="0" dirty="0" err="1" smtClean="0"/>
              <a:t>Textmasterformate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282B0C7D-527D-4AA4-9384-14E394BA4754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81502A-7E54-44DB-8F9F-AC6A6854DBD1}" type="datetime1">
              <a:rPr lang="en-US" smtClean="0"/>
              <a:t>2/9/2016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70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 smtClean="0"/>
              <a:t>Titelmasterformat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82544" y="1128681"/>
            <a:ext cx="3956104" cy="514833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 err="1" smtClean="0"/>
              <a:t>Textmasterformate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05353" y="1128681"/>
            <a:ext cx="3956103" cy="514833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 err="1" smtClean="0"/>
              <a:t>Textmasterformate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9CC3011D-51A8-4155-9A7A-3777594EACBC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0270CA-E91E-4FE9-B048-DE1150BAA38D}" type="datetime1">
              <a:rPr lang="en-US" smtClean="0"/>
              <a:t>2/9/2016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64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 smtClean="0"/>
              <a:t>Titelmasterformat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26BF40F7-4C7E-4710-99C7-DCA4C6FAF06D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C2CF49-A89A-479A-9A3A-7BE3798664A5}" type="datetime1">
              <a:rPr lang="en-US" smtClean="0"/>
              <a:t>2/9/2016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513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intergrund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665288"/>
            <a:ext cx="9144000" cy="500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6597650"/>
            <a:ext cx="9144000" cy="26035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endParaRPr lang="de-DE" sz="1800">
              <a:solidFill>
                <a:schemeClr val="tx2"/>
              </a:solidFill>
              <a:latin typeface="Arial" pitchFamily="34" charset="0"/>
            </a:endParaRPr>
          </a:p>
        </p:txBody>
      </p:sp>
      <p:sp>
        <p:nvSpPr>
          <p:cNvPr id="6" name="Line 11"/>
          <p:cNvSpPr>
            <a:spLocks noChangeShapeType="1"/>
          </p:cNvSpPr>
          <p:nvPr userDrawn="1"/>
        </p:nvSpPr>
        <p:spPr bwMode="auto">
          <a:xfrm>
            <a:off x="0" y="944563"/>
            <a:ext cx="9144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de-DE">
              <a:latin typeface="Arial" pitchFamily="34" charset="0"/>
            </a:endParaRPr>
          </a:p>
        </p:txBody>
      </p:sp>
      <p:sp>
        <p:nvSpPr>
          <p:cNvPr id="7" name="AutoShape 17"/>
          <p:cNvSpPr>
            <a:spLocks noChangeArrowheads="1"/>
          </p:cNvSpPr>
          <p:nvPr userDrawn="1"/>
        </p:nvSpPr>
        <p:spPr bwMode="auto">
          <a:xfrm>
            <a:off x="0" y="1114425"/>
            <a:ext cx="107950" cy="107950"/>
          </a:xfrm>
          <a:prstGeom prst="homePlate">
            <a:avLst>
              <a:gd name="adj" fmla="val 100000"/>
            </a:avLst>
          </a:prstGeom>
          <a:solidFill>
            <a:schemeClr val="folHlink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>
              <a:buFont typeface="Arial" pitchFamily="34" charset="0"/>
              <a:buNone/>
              <a:defRPr/>
            </a:pPr>
            <a:endParaRPr lang="de-DE">
              <a:latin typeface="Arial" pitchFamily="34" charset="0"/>
            </a:endParaRPr>
          </a:p>
        </p:txBody>
      </p:sp>
      <p:pic>
        <p:nvPicPr>
          <p:cNvPr id="8" name="Picture 23" descr="OFFIS-Institut_en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596063"/>
            <a:ext cx="2519363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Line 24"/>
          <p:cNvSpPr>
            <a:spLocks noChangeShapeType="1"/>
          </p:cNvSpPr>
          <p:nvPr userDrawn="1"/>
        </p:nvSpPr>
        <p:spPr bwMode="auto">
          <a:xfrm>
            <a:off x="0" y="6597650"/>
            <a:ext cx="91440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de-DE">
              <a:latin typeface="Arial" pitchFamily="34" charset="0"/>
            </a:endParaRPr>
          </a:p>
        </p:txBody>
      </p:sp>
      <p:pic>
        <p:nvPicPr>
          <p:cNvPr id="11" name="Picture 19" descr="logo_verkehr_en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0425" y="114300"/>
            <a:ext cx="2962275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68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Überschrift einfügen</a:t>
            </a:r>
          </a:p>
        </p:txBody>
      </p:sp>
      <p:sp>
        <p:nvSpPr>
          <p:cNvPr id="6246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39750" y="1341438"/>
            <a:ext cx="5326063" cy="269875"/>
          </a:xfrm>
        </p:spPr>
        <p:txBody>
          <a:bodyPr wrap="none"/>
          <a:lstStyle>
            <a:lvl1pPr marL="0" indent="0">
              <a:buFont typeface="Arial" pitchFamily="34" charset="0"/>
              <a:buNone/>
              <a:defRPr b="1">
                <a:solidFill>
                  <a:schemeClr val="bg2"/>
                </a:solidFill>
              </a:defRPr>
            </a:lvl1pPr>
          </a:lstStyle>
          <a:p>
            <a:r>
              <a:rPr lang="de-DE"/>
              <a:t>Subheadline</a:t>
            </a:r>
          </a:p>
        </p:txBody>
      </p:sp>
      <p:sp>
        <p:nvSpPr>
          <p:cNvPr id="12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CA40C0-1825-477D-ADCF-51C5B64BC6F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13" name="Rectangle 16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226470-49CF-4A88-9E2C-2885BABDA5CF}" type="datetime1">
              <a:rPr lang="de-DE" smtClean="0"/>
              <a:t>09.02.2016</a:t>
            </a:fld>
            <a:endParaRPr lang="de-DE"/>
          </a:p>
        </p:txBody>
      </p:sp>
      <p:sp>
        <p:nvSpPr>
          <p:cNvPr id="14" name="Rectangle 22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2465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FD749F-F660-4A4C-BE64-0BA14343B071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747E07-77FE-4A84-9F6D-9A5EF79D8527}" type="datetime1">
              <a:rPr lang="de-DE" smtClean="0"/>
              <a:t>09.02.2016</a:t>
            </a:fld>
            <a:endParaRPr lang="de-DE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9838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39750" y="2170113"/>
            <a:ext cx="3830638" cy="421481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22788" y="2170113"/>
            <a:ext cx="3830637" cy="421481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FECC22-AE6E-4986-BE1A-88C0B778D52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FE4FFD-8157-43EB-9E5F-DCDD06C4A792}" type="datetime1">
              <a:rPr lang="de-DE" smtClean="0"/>
              <a:t>09.02.2016</a:t>
            </a:fld>
            <a:endParaRPr lang="de-DE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4841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0" y="989013"/>
            <a:ext cx="5326063" cy="360362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39750" y="2170113"/>
            <a:ext cx="3830638" cy="421481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522788" y="2170113"/>
            <a:ext cx="3830637" cy="2030412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522788" y="4352925"/>
            <a:ext cx="3830637" cy="2032000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BA1C3C-7C08-4166-B48A-B11A8B8C17C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C3FE01-7E76-4273-AA19-723CB01CA13A}" type="datetime1">
              <a:rPr lang="de-DE" smtClean="0"/>
              <a:t>09.02.2016</a:t>
            </a:fld>
            <a:endParaRPr lang="de-DE"/>
          </a:p>
        </p:txBody>
      </p:sp>
      <p:sp>
        <p:nvSpPr>
          <p:cNvPr id="8" name="Rectangle 17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7284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ChangeArrowheads="1"/>
          </p:cNvSpPr>
          <p:nvPr userDrawn="1"/>
        </p:nvSpPr>
        <p:spPr bwMode="auto">
          <a:xfrm>
            <a:off x="0" y="6597650"/>
            <a:ext cx="9144000" cy="26035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bg2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bg2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bg2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1700"/>
              </a:lnSpc>
              <a:spcBef>
                <a:spcPct val="0"/>
              </a:spcBef>
              <a:spcAft>
                <a:spcPts val="300"/>
              </a:spcAft>
              <a:buClr>
                <a:schemeClr val="tx2"/>
              </a:buClr>
              <a:buSzPct val="70000"/>
              <a:buFont typeface="Arial" charset="0"/>
              <a:defRPr sz="16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1700"/>
              </a:lnSpc>
              <a:spcBef>
                <a:spcPct val="0"/>
              </a:spcBef>
              <a:spcAft>
                <a:spcPts val="300"/>
              </a:spcAft>
              <a:buClr>
                <a:schemeClr val="tx2"/>
              </a:buClr>
              <a:buSzPct val="70000"/>
              <a:buFont typeface="Arial" charset="0"/>
              <a:defRPr sz="16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1700"/>
              </a:lnSpc>
              <a:spcBef>
                <a:spcPct val="0"/>
              </a:spcBef>
              <a:spcAft>
                <a:spcPts val="300"/>
              </a:spcAft>
              <a:buClr>
                <a:schemeClr val="tx2"/>
              </a:buClr>
              <a:buSzPct val="70000"/>
              <a:buFont typeface="Arial" charset="0"/>
              <a:defRPr sz="16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1700"/>
              </a:lnSpc>
              <a:spcBef>
                <a:spcPct val="0"/>
              </a:spcBef>
              <a:spcAft>
                <a:spcPts val="300"/>
              </a:spcAft>
              <a:buClr>
                <a:schemeClr val="tx2"/>
              </a:buClr>
              <a:buSzPct val="70000"/>
              <a:buFont typeface="Arial" charset="0"/>
              <a:defRPr sz="1600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altLang="de-DE" sz="1800" smtClean="0">
              <a:solidFill>
                <a:schemeClr val="tx2"/>
              </a:solidFill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12775" y="128588"/>
            <a:ext cx="5472113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 smtClean="0"/>
              <a:t>Titelmasterformat durch Klicken bearbeiten</a:t>
            </a:r>
          </a:p>
        </p:txBody>
      </p:sp>
      <p:sp>
        <p:nvSpPr>
          <p:cNvPr id="57350" name="Rectangle 6"/>
          <p:cNvSpPr>
            <a:spLocks noGrp="1" noChangeArrowheads="1"/>
          </p:cNvSpPr>
          <p:nvPr>
            <p:ph type="ftr" sz="quarter" idx="3"/>
          </p:nvPr>
        </p:nvSpPr>
        <p:spPr bwMode="ltGray">
          <a:xfrm>
            <a:off x="2916238" y="6656388"/>
            <a:ext cx="5253037" cy="157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5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128588"/>
            <a:ext cx="555625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 sz="2200" b="1"/>
            </a:lvl1pPr>
          </a:lstStyle>
          <a:p>
            <a:pPr>
              <a:defRPr/>
            </a:pPr>
            <a:fld id="{0B6E721A-7626-4AAC-A118-B05309FEEC0F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pic>
        <p:nvPicPr>
          <p:cNvPr id="1030" name="Picture 8" descr="OFFIS-Institut_dt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640" b="-3143"/>
          <a:stretch>
            <a:fillRect/>
          </a:stretch>
        </p:blipFill>
        <p:spPr bwMode="auto">
          <a:xfrm>
            <a:off x="0" y="6597650"/>
            <a:ext cx="1174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11"/>
          <p:cNvSpPr>
            <a:spLocks noChangeShapeType="1"/>
          </p:cNvSpPr>
          <p:nvPr userDrawn="1"/>
        </p:nvSpPr>
        <p:spPr bwMode="auto">
          <a:xfrm>
            <a:off x="0" y="800100"/>
            <a:ext cx="9144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7358" name="Rectangle 14"/>
          <p:cNvSpPr>
            <a:spLocks noGrp="1" noChangeArrowheads="1"/>
          </p:cNvSpPr>
          <p:nvPr>
            <p:ph type="dt" sz="half" idx="2"/>
          </p:nvPr>
        </p:nvSpPr>
        <p:spPr bwMode="ltGray">
          <a:xfrm>
            <a:off x="8316913" y="6656388"/>
            <a:ext cx="755650" cy="14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C6A017B-0D2C-449F-A6A1-8ACF642FA964}" type="datetime1">
              <a:rPr lang="en-US" smtClean="0"/>
              <a:t>2/9/2016</a:t>
            </a:fld>
            <a:endParaRPr lang="en-US"/>
          </a:p>
        </p:txBody>
      </p:sp>
      <p:sp>
        <p:nvSpPr>
          <p:cNvPr id="4107" name="AutoShape 15"/>
          <p:cNvSpPr>
            <a:spLocks noChangeArrowheads="1"/>
          </p:cNvSpPr>
          <p:nvPr userDrawn="1"/>
        </p:nvSpPr>
        <p:spPr bwMode="auto">
          <a:xfrm>
            <a:off x="0" y="254000"/>
            <a:ext cx="107950" cy="107950"/>
          </a:xfrm>
          <a:prstGeom prst="homePlate">
            <a:avLst>
              <a:gd name="adj" fmla="val 100000"/>
            </a:avLst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defRPr sz="1600">
                <a:solidFill>
                  <a:schemeClr val="bg2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bg2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bg2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1700"/>
              </a:lnSpc>
              <a:spcBef>
                <a:spcPct val="0"/>
              </a:spcBef>
              <a:spcAft>
                <a:spcPts val="300"/>
              </a:spcAft>
              <a:buClr>
                <a:schemeClr val="tx2"/>
              </a:buClr>
              <a:buSzPct val="70000"/>
              <a:buFont typeface="Arial" charset="0"/>
              <a:defRPr sz="1600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1700"/>
              </a:lnSpc>
              <a:spcBef>
                <a:spcPct val="0"/>
              </a:spcBef>
              <a:spcAft>
                <a:spcPts val="300"/>
              </a:spcAft>
              <a:buClr>
                <a:schemeClr val="tx2"/>
              </a:buClr>
              <a:buSzPct val="70000"/>
              <a:buFont typeface="Arial" charset="0"/>
              <a:defRPr sz="1600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1700"/>
              </a:lnSpc>
              <a:spcBef>
                <a:spcPct val="0"/>
              </a:spcBef>
              <a:spcAft>
                <a:spcPts val="300"/>
              </a:spcAft>
              <a:buClr>
                <a:schemeClr val="tx2"/>
              </a:buClr>
              <a:buSzPct val="70000"/>
              <a:buFont typeface="Arial" charset="0"/>
              <a:defRPr sz="1600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1700"/>
              </a:lnSpc>
              <a:spcBef>
                <a:spcPct val="0"/>
              </a:spcBef>
              <a:spcAft>
                <a:spcPts val="300"/>
              </a:spcAft>
              <a:buClr>
                <a:schemeClr val="tx2"/>
              </a:buClr>
              <a:buSzPct val="70000"/>
              <a:buFont typeface="Arial" charset="0"/>
              <a:defRPr sz="16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en-US" altLang="de-DE" smtClean="0"/>
          </a:p>
        </p:txBody>
      </p:sp>
      <p:sp>
        <p:nvSpPr>
          <p:cNvPr id="1035" name="Rectangle 1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2600" y="1125538"/>
            <a:ext cx="8178800" cy="514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 smtClean="0"/>
              <a:t>Textmasterformate durch Klicken bearbeiten</a:t>
            </a:r>
          </a:p>
          <a:p>
            <a:pPr lvl="1"/>
            <a:r>
              <a:rPr lang="en-US" altLang="de-DE" smtClean="0"/>
              <a:t>Zweite Ebene</a:t>
            </a:r>
          </a:p>
          <a:p>
            <a:pPr lvl="2"/>
            <a:r>
              <a:rPr lang="en-US" altLang="de-DE" smtClean="0"/>
              <a:t>Dritte Ebene</a:t>
            </a:r>
          </a:p>
          <a:p>
            <a:pPr lvl="3"/>
            <a:r>
              <a:rPr lang="en-US" altLang="de-DE" smtClean="0"/>
              <a:t>Vierte Ebene</a:t>
            </a:r>
          </a:p>
          <a:p>
            <a:pPr lvl="4"/>
            <a:r>
              <a:rPr lang="en-US" altLang="de-DE" smtClean="0"/>
              <a:t>Fünfte Ebene</a:t>
            </a:r>
          </a:p>
        </p:txBody>
      </p:sp>
      <p:pic>
        <p:nvPicPr>
          <p:cNvPr id="14" name="Picture 16" descr="logo_verkehr_en"/>
          <p:cNvPicPr>
            <a:picLocks noChangeAspect="1" noChangeArrowheads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9014"/>
          <a:stretch/>
        </p:blipFill>
        <p:spPr bwMode="auto">
          <a:xfrm>
            <a:off x="7992380" y="31020"/>
            <a:ext cx="972108" cy="724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8" descr="OFFIS-Institut_en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6596063"/>
            <a:ext cx="2519363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1" name="Line 9"/>
          <p:cNvSpPr>
            <a:spLocks noChangeShapeType="1"/>
          </p:cNvSpPr>
          <p:nvPr userDrawn="1"/>
        </p:nvSpPr>
        <p:spPr bwMode="auto">
          <a:xfrm>
            <a:off x="0" y="6597650"/>
            <a:ext cx="91440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66" r:id="rId1"/>
    <p:sldLayoutId id="2147484167" r:id="rId2"/>
    <p:sldLayoutId id="2147484168" r:id="rId3"/>
    <p:sldLayoutId id="2147484169" r:id="rId4"/>
    <p:sldLayoutId id="2147484170" r:id="rId5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9pPr>
    </p:titleStyle>
    <p:bodyStyle>
      <a:lvl1pPr marL="266700" indent="-266700" algn="l" rtl="0" eaLnBrk="0" fontAlgn="base" hangingPunct="0">
        <a:spcBef>
          <a:spcPct val="0"/>
        </a:spcBef>
        <a:spcAft>
          <a:spcPts val="600"/>
        </a:spcAft>
        <a:buClr>
          <a:schemeClr val="tx2"/>
        </a:buClr>
        <a:buSzPct val="75000"/>
        <a:buFont typeface="Arial" charset="0"/>
        <a:buChar char="►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39750" indent="-271463" algn="l" rtl="0" eaLnBrk="0" fontAlgn="base" hangingPunct="0">
        <a:spcBef>
          <a:spcPct val="0"/>
        </a:spcBef>
        <a:spcAft>
          <a:spcPts val="600"/>
        </a:spcAft>
        <a:buClr>
          <a:srgbClr val="B9B9B9"/>
        </a:buClr>
        <a:buSzPct val="75000"/>
        <a:buFont typeface="Arial" charset="0"/>
        <a:buChar char="►"/>
        <a:defRPr>
          <a:solidFill>
            <a:schemeClr val="tx1"/>
          </a:solidFill>
          <a:latin typeface="+mn-lt"/>
        </a:defRPr>
      </a:lvl2pPr>
      <a:lvl3pPr marL="809625" indent="-268288" algn="l" rtl="0" eaLnBrk="0" fontAlgn="base" hangingPunct="0">
        <a:spcBef>
          <a:spcPct val="0"/>
        </a:spcBef>
        <a:spcAft>
          <a:spcPts val="600"/>
        </a:spcAft>
        <a:buClr>
          <a:srgbClr val="B9B9B9"/>
        </a:buClr>
        <a:buSzPct val="75000"/>
        <a:buFont typeface="Arial" charset="0"/>
        <a:buChar char="►"/>
        <a:defRPr sz="1600">
          <a:solidFill>
            <a:schemeClr val="tx1"/>
          </a:solidFill>
          <a:latin typeface="+mn-lt"/>
        </a:defRPr>
      </a:lvl3pPr>
      <a:lvl4pPr marL="1079500" indent="-268288" algn="l" rtl="0" eaLnBrk="0" fontAlgn="base" hangingPunct="0">
        <a:spcBef>
          <a:spcPct val="0"/>
        </a:spcBef>
        <a:spcAft>
          <a:spcPts val="600"/>
        </a:spcAft>
        <a:buClr>
          <a:srgbClr val="B9B9B9"/>
        </a:buClr>
        <a:buSzPct val="75000"/>
        <a:buFont typeface="Arial" charset="0"/>
        <a:buChar char="►"/>
        <a:defRPr sz="1400">
          <a:solidFill>
            <a:schemeClr val="tx1"/>
          </a:solidFill>
          <a:latin typeface="+mn-lt"/>
        </a:defRPr>
      </a:lvl4pPr>
      <a:lvl5pPr marL="1349375" indent="-268288" algn="l" rtl="0" eaLnBrk="0" fontAlgn="base" hangingPunct="0">
        <a:spcBef>
          <a:spcPct val="0"/>
        </a:spcBef>
        <a:spcAft>
          <a:spcPts val="600"/>
        </a:spcAft>
        <a:buClr>
          <a:srgbClr val="B9B9B9"/>
        </a:buClr>
        <a:buSzPct val="75000"/>
        <a:buFont typeface="Arial" charset="0"/>
        <a:buChar char="►"/>
        <a:defRPr sz="1400">
          <a:solidFill>
            <a:schemeClr val="tx1"/>
          </a:solidFill>
          <a:latin typeface="+mn-lt"/>
        </a:defRPr>
      </a:lvl5pPr>
      <a:lvl6pPr marL="1806575" indent="-268288" algn="l" rtl="0" fontAlgn="base">
        <a:lnSpc>
          <a:spcPct val="90000"/>
        </a:lnSpc>
        <a:spcBef>
          <a:spcPct val="0"/>
        </a:spcBef>
        <a:spcAft>
          <a:spcPts val="600"/>
        </a:spcAft>
        <a:buClr>
          <a:srgbClr val="B9B9B9"/>
        </a:buClr>
        <a:buSzPct val="75000"/>
        <a:buFont typeface="Arial" charset="0"/>
        <a:buChar char="►"/>
        <a:defRPr sz="1600">
          <a:solidFill>
            <a:schemeClr val="tx1"/>
          </a:solidFill>
          <a:latin typeface="+mn-lt"/>
        </a:defRPr>
      </a:lvl6pPr>
      <a:lvl7pPr marL="2263775" indent="-268288" algn="l" rtl="0" fontAlgn="base">
        <a:lnSpc>
          <a:spcPct val="90000"/>
        </a:lnSpc>
        <a:spcBef>
          <a:spcPct val="0"/>
        </a:spcBef>
        <a:spcAft>
          <a:spcPts val="600"/>
        </a:spcAft>
        <a:buClr>
          <a:srgbClr val="B9B9B9"/>
        </a:buClr>
        <a:buSzPct val="75000"/>
        <a:buFont typeface="Arial" charset="0"/>
        <a:buChar char="►"/>
        <a:defRPr sz="1600">
          <a:solidFill>
            <a:schemeClr val="tx1"/>
          </a:solidFill>
          <a:latin typeface="+mn-lt"/>
        </a:defRPr>
      </a:lvl7pPr>
      <a:lvl8pPr marL="2720975" indent="-268288" algn="l" rtl="0" fontAlgn="base">
        <a:lnSpc>
          <a:spcPct val="90000"/>
        </a:lnSpc>
        <a:spcBef>
          <a:spcPct val="0"/>
        </a:spcBef>
        <a:spcAft>
          <a:spcPts val="600"/>
        </a:spcAft>
        <a:buClr>
          <a:srgbClr val="B9B9B9"/>
        </a:buClr>
        <a:buSzPct val="75000"/>
        <a:buFont typeface="Arial" charset="0"/>
        <a:buChar char="►"/>
        <a:defRPr sz="1600">
          <a:solidFill>
            <a:schemeClr val="tx1"/>
          </a:solidFill>
          <a:latin typeface="+mn-lt"/>
        </a:defRPr>
      </a:lvl8pPr>
      <a:lvl9pPr marL="3178175" indent="-268288" algn="l" rtl="0" fontAlgn="base">
        <a:lnSpc>
          <a:spcPct val="90000"/>
        </a:lnSpc>
        <a:spcBef>
          <a:spcPct val="0"/>
        </a:spcBef>
        <a:spcAft>
          <a:spcPts val="600"/>
        </a:spcAft>
        <a:buClr>
          <a:srgbClr val="B9B9B9"/>
        </a:buClr>
        <a:buSzPct val="75000"/>
        <a:buFont typeface="Arial" charset="0"/>
        <a:buChar char="►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ChangeArrowheads="1"/>
          </p:cNvSpPr>
          <p:nvPr userDrawn="1"/>
        </p:nvSpPr>
        <p:spPr bwMode="auto">
          <a:xfrm>
            <a:off x="0" y="6597650"/>
            <a:ext cx="9144000" cy="26035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/>
            </a:pPr>
            <a:endParaRPr lang="de-DE" sz="1800">
              <a:solidFill>
                <a:schemeClr val="tx2"/>
              </a:solidFill>
              <a:latin typeface="Arial" pitchFamily="34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989013"/>
            <a:ext cx="5326063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750" y="2170113"/>
            <a:ext cx="7813675" cy="421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6144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989013"/>
            <a:ext cx="43180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 sz="2200" b="1">
                <a:latin typeface="Arial" pitchFamily="34" charset="0"/>
              </a:defRPr>
            </a:lvl1pPr>
          </a:lstStyle>
          <a:p>
            <a:pPr>
              <a:defRPr/>
            </a:pPr>
            <a:fld id="{0809DEE7-3E14-40A2-BF7B-813CCE918225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61450" name="Line 10"/>
          <p:cNvSpPr>
            <a:spLocks noChangeShapeType="1"/>
          </p:cNvSpPr>
          <p:nvPr userDrawn="1"/>
        </p:nvSpPr>
        <p:spPr bwMode="auto">
          <a:xfrm>
            <a:off x="0" y="1660525"/>
            <a:ext cx="9144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de-DE">
              <a:latin typeface="Arial" pitchFamily="34" charset="0"/>
            </a:endParaRPr>
          </a:p>
        </p:txBody>
      </p:sp>
      <p:sp>
        <p:nvSpPr>
          <p:cNvPr id="61451" name="Line 11"/>
          <p:cNvSpPr>
            <a:spLocks noChangeShapeType="1"/>
          </p:cNvSpPr>
          <p:nvPr userDrawn="1"/>
        </p:nvSpPr>
        <p:spPr bwMode="auto">
          <a:xfrm>
            <a:off x="0" y="944563"/>
            <a:ext cx="9144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de-DE">
              <a:latin typeface="Arial" pitchFamily="34" charset="0"/>
            </a:endParaRPr>
          </a:p>
        </p:txBody>
      </p:sp>
      <p:sp>
        <p:nvSpPr>
          <p:cNvPr id="61454" name="Rectangle 14"/>
          <p:cNvSpPr>
            <a:spLocks noGrp="1" noChangeArrowheads="1"/>
          </p:cNvSpPr>
          <p:nvPr>
            <p:ph type="dt" sz="half" idx="2"/>
          </p:nvPr>
        </p:nvSpPr>
        <p:spPr bwMode="ltGray">
          <a:xfrm>
            <a:off x="8316913" y="6656388"/>
            <a:ext cx="755650" cy="14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 sz="100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D50412C5-7975-465F-8EFA-2CE934BF4F56}" type="datetime1">
              <a:rPr lang="de-DE" smtClean="0"/>
              <a:t>09.02.2016</a:t>
            </a:fld>
            <a:endParaRPr lang="de-DE"/>
          </a:p>
        </p:txBody>
      </p:sp>
      <p:sp>
        <p:nvSpPr>
          <p:cNvPr id="61455" name="AutoShape 15"/>
          <p:cNvSpPr>
            <a:spLocks noChangeArrowheads="1"/>
          </p:cNvSpPr>
          <p:nvPr userDrawn="1"/>
        </p:nvSpPr>
        <p:spPr bwMode="auto">
          <a:xfrm>
            <a:off x="0" y="1114425"/>
            <a:ext cx="107950" cy="107950"/>
          </a:xfrm>
          <a:prstGeom prst="homePlate">
            <a:avLst>
              <a:gd name="adj" fmla="val 100000"/>
            </a:avLst>
          </a:prstGeom>
          <a:solidFill>
            <a:schemeClr val="folHlink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>
              <a:buFont typeface="Arial" pitchFamily="34" charset="0"/>
              <a:buNone/>
              <a:defRPr/>
            </a:pPr>
            <a:endParaRPr lang="de-DE">
              <a:latin typeface="Arial" pitchFamily="34" charset="0"/>
            </a:endParaRPr>
          </a:p>
        </p:txBody>
      </p:sp>
      <p:sp>
        <p:nvSpPr>
          <p:cNvPr id="61457" name="Rectangle 17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2771775" y="6656388"/>
            <a:ext cx="5400675" cy="14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 sz="100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 </a:t>
            </a:r>
          </a:p>
        </p:txBody>
      </p:sp>
      <p:pic>
        <p:nvPicPr>
          <p:cNvPr id="4107" name="Picture 18" descr="OFFIS-Institut_en"/>
          <p:cNvPicPr>
            <a:picLocks noChangeAspect="1" noChangeArrowheads="1"/>
          </p:cNvPicPr>
          <p:nvPr userDrawn="1"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0" y="6596063"/>
            <a:ext cx="2519363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59" name="Line 19"/>
          <p:cNvSpPr>
            <a:spLocks noChangeShapeType="1"/>
          </p:cNvSpPr>
          <p:nvPr userDrawn="1"/>
        </p:nvSpPr>
        <p:spPr bwMode="auto">
          <a:xfrm>
            <a:off x="0" y="6597650"/>
            <a:ext cx="91440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de-DE">
              <a:latin typeface="Arial" pitchFamily="34" charset="0"/>
            </a:endParaRPr>
          </a:p>
        </p:txBody>
      </p:sp>
      <p:pic>
        <p:nvPicPr>
          <p:cNvPr id="4110" name="Picture 16" descr="logo_verkehr_en"/>
          <p:cNvPicPr>
            <a:picLocks noChangeAspect="1" noChangeArrowheads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0425" y="114300"/>
            <a:ext cx="2962275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09320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5" r:id="rId1"/>
    <p:sldLayoutId id="2147484186" r:id="rId2"/>
    <p:sldLayoutId id="2147484187" r:id="rId3"/>
    <p:sldLayoutId id="2147484188" r:id="rId4"/>
    <p:sldLayoutId id="2147484189" r:id="rId5"/>
    <p:sldLayoutId id="2147484190" r:id="rId6"/>
    <p:sldLayoutId id="2147484191" r:id="rId7"/>
    <p:sldLayoutId id="2147484192" r:id="rId8"/>
    <p:sldLayoutId id="2147484193" r:id="rId9"/>
    <p:sldLayoutId id="2147484194" r:id="rId10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pitchFamily="34" charset="0"/>
        </a:defRPr>
      </a:lvl9pPr>
    </p:titleStyle>
    <p:bodyStyle>
      <a:lvl1pPr marL="266700" indent="-266700" algn="l" rtl="0" eaLnBrk="0" fontAlgn="base" hangingPunct="0">
        <a:lnSpc>
          <a:spcPct val="90000"/>
        </a:lnSpc>
        <a:spcBef>
          <a:spcPct val="0"/>
        </a:spcBef>
        <a:spcAft>
          <a:spcPts val="600"/>
        </a:spcAft>
        <a:buClr>
          <a:schemeClr val="tx2"/>
        </a:buClr>
        <a:buSzPct val="85000"/>
        <a:buFont typeface="Wingdings 3" pitchFamily="18" charset="2"/>
        <a:buChar char="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720725" indent="-269875" algn="l" rtl="0" eaLnBrk="0" fontAlgn="base" hangingPunct="0">
        <a:lnSpc>
          <a:spcPct val="90000"/>
        </a:lnSpc>
        <a:spcBef>
          <a:spcPct val="0"/>
        </a:spcBef>
        <a:spcAft>
          <a:spcPts val="600"/>
        </a:spcAft>
        <a:buClr>
          <a:srgbClr val="B9B9B9"/>
        </a:buClr>
        <a:buSzPct val="85000"/>
        <a:buFont typeface="Wingdings 3" pitchFamily="18" charset="2"/>
        <a:buChar char=""/>
        <a:defRPr sz="1600">
          <a:solidFill>
            <a:schemeClr val="tx1"/>
          </a:solidFill>
          <a:latin typeface="+mn-lt"/>
        </a:defRPr>
      </a:lvl2pPr>
      <a:lvl3pPr marL="1168400" indent="-265113" algn="l" rtl="0" eaLnBrk="0" fontAlgn="base" hangingPunct="0">
        <a:lnSpc>
          <a:spcPct val="90000"/>
        </a:lnSpc>
        <a:spcBef>
          <a:spcPct val="0"/>
        </a:spcBef>
        <a:spcAft>
          <a:spcPts val="600"/>
        </a:spcAft>
        <a:buClr>
          <a:srgbClr val="B9B9B9"/>
        </a:buClr>
        <a:buSzPct val="85000"/>
        <a:buFont typeface="Wingdings 3" pitchFamily="18" charset="2"/>
        <a:buChar char=""/>
        <a:defRPr sz="1600">
          <a:solidFill>
            <a:schemeClr val="tx1"/>
          </a:solidFill>
          <a:latin typeface="+mn-lt"/>
        </a:defRPr>
      </a:lvl3pPr>
      <a:lvl4pPr marL="1612900" indent="-269875" algn="l" rtl="0" eaLnBrk="0" fontAlgn="base" hangingPunct="0">
        <a:lnSpc>
          <a:spcPct val="90000"/>
        </a:lnSpc>
        <a:spcBef>
          <a:spcPct val="0"/>
        </a:spcBef>
        <a:spcAft>
          <a:spcPts val="600"/>
        </a:spcAft>
        <a:buClr>
          <a:srgbClr val="B9B9B9"/>
        </a:buClr>
        <a:buSzPct val="85000"/>
        <a:buFont typeface="Wingdings 3" pitchFamily="18" charset="2"/>
        <a:buChar char=""/>
        <a:defRPr sz="1600">
          <a:solidFill>
            <a:schemeClr val="tx1"/>
          </a:solidFill>
          <a:latin typeface="+mn-lt"/>
        </a:defRPr>
      </a:lvl4pPr>
      <a:lvl5pPr marL="2063750" indent="-274638" algn="l" rtl="0" eaLnBrk="0" fontAlgn="base" hangingPunct="0">
        <a:lnSpc>
          <a:spcPct val="90000"/>
        </a:lnSpc>
        <a:spcBef>
          <a:spcPct val="0"/>
        </a:spcBef>
        <a:spcAft>
          <a:spcPts val="600"/>
        </a:spcAft>
        <a:buClr>
          <a:srgbClr val="B9B9B9"/>
        </a:buClr>
        <a:buSzPct val="85000"/>
        <a:buFont typeface="Wingdings 3" pitchFamily="18" charset="2"/>
        <a:buChar char=""/>
        <a:defRPr sz="1600">
          <a:solidFill>
            <a:schemeClr val="tx1"/>
          </a:solidFill>
          <a:latin typeface="+mn-lt"/>
        </a:defRPr>
      </a:lvl5pPr>
      <a:lvl6pPr marL="1809750" indent="-274638" algn="l" rtl="0" fontAlgn="base">
        <a:lnSpc>
          <a:spcPct val="90000"/>
        </a:lnSpc>
        <a:spcBef>
          <a:spcPct val="0"/>
        </a:spcBef>
        <a:spcAft>
          <a:spcPts val="600"/>
        </a:spcAft>
        <a:buClr>
          <a:srgbClr val="B9B9B9"/>
        </a:buClr>
        <a:buSzPct val="75000"/>
        <a:buFont typeface="Arial" pitchFamily="34" charset="0"/>
        <a:buChar char="►"/>
        <a:defRPr sz="1600">
          <a:solidFill>
            <a:schemeClr val="tx1"/>
          </a:solidFill>
          <a:latin typeface="+mn-lt"/>
        </a:defRPr>
      </a:lvl6pPr>
      <a:lvl7pPr marL="2266950" indent="-274638" algn="l" rtl="0" fontAlgn="base">
        <a:lnSpc>
          <a:spcPct val="90000"/>
        </a:lnSpc>
        <a:spcBef>
          <a:spcPct val="0"/>
        </a:spcBef>
        <a:spcAft>
          <a:spcPts val="600"/>
        </a:spcAft>
        <a:buClr>
          <a:srgbClr val="B9B9B9"/>
        </a:buClr>
        <a:buSzPct val="75000"/>
        <a:buFont typeface="Arial" pitchFamily="34" charset="0"/>
        <a:buChar char="►"/>
        <a:defRPr sz="1600">
          <a:solidFill>
            <a:schemeClr val="tx1"/>
          </a:solidFill>
          <a:latin typeface="+mn-lt"/>
        </a:defRPr>
      </a:lvl7pPr>
      <a:lvl8pPr marL="2724150" indent="-274638" algn="l" rtl="0" fontAlgn="base">
        <a:lnSpc>
          <a:spcPct val="90000"/>
        </a:lnSpc>
        <a:spcBef>
          <a:spcPct val="0"/>
        </a:spcBef>
        <a:spcAft>
          <a:spcPts val="600"/>
        </a:spcAft>
        <a:buClr>
          <a:srgbClr val="B9B9B9"/>
        </a:buClr>
        <a:buSzPct val="75000"/>
        <a:buFont typeface="Arial" pitchFamily="34" charset="0"/>
        <a:buChar char="►"/>
        <a:defRPr sz="1600">
          <a:solidFill>
            <a:schemeClr val="tx1"/>
          </a:solidFill>
          <a:latin typeface="+mn-lt"/>
        </a:defRPr>
      </a:lvl8pPr>
      <a:lvl9pPr marL="3181350" indent="-274638" algn="l" rtl="0" fontAlgn="base">
        <a:lnSpc>
          <a:spcPct val="90000"/>
        </a:lnSpc>
        <a:spcBef>
          <a:spcPct val="0"/>
        </a:spcBef>
        <a:spcAft>
          <a:spcPts val="600"/>
        </a:spcAft>
        <a:buClr>
          <a:srgbClr val="B9B9B9"/>
        </a:buClr>
        <a:buSzPct val="75000"/>
        <a:buFont typeface="Arial" pitchFamily="34" charset="0"/>
        <a:buChar char="►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18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>
          <a:xfrm>
            <a:off x="251521" y="1016732"/>
            <a:ext cx="5763726" cy="269875"/>
          </a:xfrm>
        </p:spPr>
        <p:txBody>
          <a:bodyPr/>
          <a:lstStyle/>
          <a:p>
            <a:r>
              <a:rPr lang="en-US" dirty="0" smtClean="0"/>
              <a:t>The Multi-Rotor Avionics and Payload Computer System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Sören Schreiner, M.Sc. – OFFIS </a:t>
            </a:r>
            <a:r>
              <a:rPr lang="en-US" dirty="0" err="1" smtClean="0"/>
              <a:t>e.V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51521" y="116632"/>
            <a:ext cx="5763725" cy="360362"/>
          </a:xfrm>
        </p:spPr>
        <p:txBody>
          <a:bodyPr/>
          <a:lstStyle/>
          <a:p>
            <a:r>
              <a:rPr lang="en-US" dirty="0" smtClean="0"/>
              <a:t>A Mixed-Criticality MPSoC Case-Study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40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SW-Mapping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AFD880-3335-4C46-95E2-14D303441FF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2329039E-675F-42CD-A7C6-C2B0B4C5052A}" type="datetime1">
              <a:rPr lang="en-US" smtClean="0"/>
              <a:t>2/9/2016</a:t>
            </a:fld>
            <a:endParaRPr lang="en-US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2916238" y="6656388"/>
            <a:ext cx="5253037" cy="1571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Aft>
                <a:spcPts val="600"/>
              </a:spcAft>
              <a:buSzPct val="75000"/>
              <a:buChar char="►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ct val="0"/>
              </a:spcAft>
              <a:buSzTx/>
              <a:buFontTx/>
              <a:buNone/>
            </a:pPr>
            <a:r>
              <a:rPr lang="en-US" altLang="de-DE" sz="1000" dirty="0" smtClean="0">
                <a:solidFill>
                  <a:schemeClr val="bg1"/>
                </a:solidFill>
              </a:rPr>
              <a:t>Sören Schreiner – OFFIS </a:t>
            </a:r>
            <a:r>
              <a:rPr lang="en-US" altLang="de-DE" sz="1000" dirty="0" err="1" smtClean="0">
                <a:solidFill>
                  <a:schemeClr val="bg1"/>
                </a:solidFill>
              </a:rPr>
              <a:t>e.V</a:t>
            </a:r>
            <a:r>
              <a:rPr lang="en-US" altLang="de-DE" sz="1000" dirty="0" smtClean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4680012" y="1160748"/>
            <a:ext cx="0" cy="5040560"/>
          </a:xfrm>
          <a:prstGeom prst="line">
            <a:avLst/>
          </a:prstGeom>
          <a:ln w="22225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5148064" y="1160748"/>
            <a:ext cx="3168849" cy="31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Safety-critical part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755576" y="1160748"/>
            <a:ext cx="3168849" cy="31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Non-/Mission-critical part</a:t>
            </a:r>
            <a:endParaRPr lang="en-US" b="1" dirty="0">
              <a:solidFill>
                <a:schemeClr val="accent2"/>
              </a:solidFill>
            </a:endParaRPr>
          </a:p>
        </p:txBody>
      </p:sp>
      <p:cxnSp>
        <p:nvCxnSpPr>
          <p:cNvPr id="18" name="9 Conector angular"/>
          <p:cNvCxnSpPr/>
          <p:nvPr/>
        </p:nvCxnSpPr>
        <p:spPr bwMode="auto">
          <a:xfrm>
            <a:off x="2133522" y="3541221"/>
            <a:ext cx="425852" cy="192789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46" name="Gruppieren 45"/>
          <p:cNvGrpSpPr/>
          <p:nvPr/>
        </p:nvGrpSpPr>
        <p:grpSpPr>
          <a:xfrm>
            <a:off x="323528" y="1880826"/>
            <a:ext cx="8646816" cy="3960431"/>
            <a:chOff x="323528" y="1880826"/>
            <a:chExt cx="8646816" cy="3960431"/>
          </a:xfrm>
        </p:grpSpPr>
        <p:grpSp>
          <p:nvGrpSpPr>
            <p:cNvPr id="19" name="Gruppieren 18"/>
            <p:cNvGrpSpPr/>
            <p:nvPr/>
          </p:nvGrpSpPr>
          <p:grpSpPr>
            <a:xfrm>
              <a:off x="323528" y="1880826"/>
              <a:ext cx="8646816" cy="3960431"/>
              <a:chOff x="2088233" y="2122165"/>
              <a:chExt cx="6920299" cy="3169653"/>
            </a:xfrm>
          </p:grpSpPr>
          <p:sp>
            <p:nvSpPr>
              <p:cNvPr id="20" name="134 Rectángulo"/>
              <p:cNvSpPr/>
              <p:nvPr/>
            </p:nvSpPr>
            <p:spPr bwMode="auto">
              <a:xfrm>
                <a:off x="5945632" y="2122758"/>
                <a:ext cx="1080120" cy="620743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  <a:tileRect/>
              </a:gra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marR="0" indent="-88900" algn="ctr" defTabSz="914400" rtl="0" eaLnBrk="1" fontAlgn="base" latinLnBrk="0" hangingPunct="1">
                  <a:lnSpc>
                    <a:spcPts val="17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r>
                  <a:rPr kumimoji="0" lang="en-GB" sz="1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&lt;&lt;component&gt;&gt;</a:t>
                </a:r>
              </a:p>
              <a:p>
                <a:pPr marL="88900" marR="0" indent="-88900" algn="ctr" defTabSz="914400" rtl="0" eaLnBrk="1" fontAlgn="base" latinLnBrk="0" hangingPunct="1">
                  <a:lnSpc>
                    <a:spcPts val="17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r>
                  <a:rPr lang="en-GB" sz="1200" b="1" dirty="0" smtClean="0">
                    <a:solidFill>
                      <a:schemeClr val="tx1"/>
                    </a:solidFill>
                  </a:rPr>
                  <a:t>Data Mining</a:t>
                </a:r>
              </a:p>
            </p:txBody>
          </p:sp>
          <p:sp>
            <p:nvSpPr>
              <p:cNvPr id="21" name="136 Rectángulo"/>
              <p:cNvSpPr/>
              <p:nvPr/>
            </p:nvSpPr>
            <p:spPr bwMode="auto">
              <a:xfrm>
                <a:off x="3031020" y="2122756"/>
                <a:ext cx="1404156" cy="746142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  <a:tileRect/>
              </a:gra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indent="-88900" algn="ctr"/>
                <a:r>
                  <a:rPr lang="en-GB" sz="1000" b="1" dirty="0">
                    <a:solidFill>
                      <a:schemeClr val="tx1"/>
                    </a:solidFill>
                  </a:rPr>
                  <a:t>&lt;&lt;component&gt;&gt;</a:t>
                </a:r>
              </a:p>
              <a:p>
                <a:pPr marL="88900" indent="-88900" algn="ctr"/>
                <a:r>
                  <a:rPr lang="en-GB" sz="1200" b="1" dirty="0" smtClean="0">
                    <a:solidFill>
                      <a:schemeClr val="tx1"/>
                    </a:solidFill>
                  </a:rPr>
                  <a:t>Video Processing</a:t>
                </a:r>
                <a:endParaRPr lang="en-GB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137 Rectángulo"/>
              <p:cNvSpPr/>
              <p:nvPr/>
            </p:nvSpPr>
            <p:spPr bwMode="auto">
              <a:xfrm>
                <a:off x="2088233" y="4031678"/>
                <a:ext cx="3456384" cy="126014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51000">
                    <a:schemeClr val="bg1">
                      <a:lumMod val="7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88900" marR="0" indent="-88900" algn="ctr" defTabSz="914400" rtl="0" eaLnBrk="1" fontAlgn="base" latinLnBrk="0" hangingPunct="1">
                  <a:lnSpc>
                    <a:spcPts val="17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r>
                  <a:rPr kumimoji="0" lang="en-GB" sz="1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&lt;&lt;HW resource&gt;&gt;</a:t>
                </a:r>
              </a:p>
              <a:p>
                <a:pPr marL="88900" marR="0" indent="-88900" algn="ctr" defTabSz="914400" rtl="0" eaLnBrk="1" fontAlgn="base" latinLnBrk="0" hangingPunct="1">
                  <a:lnSpc>
                    <a:spcPts val="17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r>
                  <a:rPr lang="en-GB" sz="1200" b="1" dirty="0" smtClean="0">
                    <a:solidFill>
                      <a:schemeClr val="tx1"/>
                    </a:solidFill>
                  </a:rPr>
                  <a:t>ARM9 MP Cortex</a:t>
                </a:r>
                <a:endParaRPr kumimoji="0" lang="en-GB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23" name="138 Rectángulo"/>
              <p:cNvSpPr/>
              <p:nvPr/>
            </p:nvSpPr>
            <p:spPr bwMode="auto">
              <a:xfrm>
                <a:off x="2131769" y="4617776"/>
                <a:ext cx="1684656" cy="576064"/>
              </a:xfrm>
              <a:prstGeom prst="rect">
                <a:avLst/>
              </a:prstGeom>
              <a:gradFill flip="none" rotWithShape="1">
                <a:lin ang="0" scaled="1"/>
                <a:tileRect/>
              </a:gradFill>
              <a:ln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88900" marR="0" indent="-88900" algn="ctr" defTabSz="914400" rtl="0" eaLnBrk="1" fontAlgn="base" latinLnBrk="0" hangingPunct="1">
                  <a:lnSpc>
                    <a:spcPts val="17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r>
                  <a:rPr kumimoji="0" lang="en-GB" sz="1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&lt;&lt;processing resource&gt;&gt;</a:t>
                </a:r>
              </a:p>
              <a:p>
                <a:pPr marL="88900" indent="-88900" algn="ctr"/>
                <a:r>
                  <a:rPr lang="en-GB" sz="1200" b="1" dirty="0" smtClean="0">
                    <a:solidFill>
                      <a:schemeClr val="tx1"/>
                    </a:solidFill>
                  </a:rPr>
                  <a:t>A9 Core 0</a:t>
                </a:r>
              </a:p>
              <a:p>
                <a:pPr marL="88900" marR="0" indent="-88900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endParaRPr kumimoji="0" lang="en-GB" sz="120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24" name="139 Rectángulo"/>
              <p:cNvSpPr/>
              <p:nvPr/>
            </p:nvSpPr>
            <p:spPr bwMode="auto">
              <a:xfrm>
                <a:off x="3859960" y="4617775"/>
                <a:ext cx="1620180" cy="576064"/>
              </a:xfrm>
              <a:prstGeom prst="rect">
                <a:avLst/>
              </a:prstGeom>
              <a:gradFill flip="none" rotWithShape="1">
                <a:lin ang="0" scaled="1"/>
                <a:tileRect/>
              </a:gradFill>
              <a:ln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88900" marR="0" indent="-88900" algn="ctr" defTabSz="914400" rtl="0" eaLnBrk="1" fontAlgn="base" latinLnBrk="0" hangingPunct="1">
                  <a:lnSpc>
                    <a:spcPts val="17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r>
                  <a:rPr kumimoji="0" lang="en-GB" sz="1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&lt;&lt;processing resource&gt;&gt;</a:t>
                </a:r>
              </a:p>
              <a:p>
                <a:pPr marL="88900" indent="-88900" algn="ctr"/>
                <a:r>
                  <a:rPr lang="en-GB" sz="1200" b="1" dirty="0" smtClean="0">
                    <a:solidFill>
                      <a:schemeClr val="tx1"/>
                    </a:solidFill>
                  </a:rPr>
                  <a:t>A9 Core 1</a:t>
                </a:r>
              </a:p>
              <a:p>
                <a:pPr marL="88900" marR="0" indent="-88900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endParaRPr kumimoji="0" lang="en-GB" sz="120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25" name="140 Rectángulo"/>
              <p:cNvSpPr/>
              <p:nvPr/>
            </p:nvSpPr>
            <p:spPr bwMode="auto">
              <a:xfrm>
                <a:off x="2210122" y="3293985"/>
                <a:ext cx="3045953" cy="620743"/>
              </a:xfrm>
              <a:prstGeom prst="rect">
                <a:avLst/>
              </a:prstGeom>
              <a:gradFill flip="none" rotWithShape="1">
                <a:gsLst>
                  <a:gs pos="0">
                    <a:srgbClr val="F00000"/>
                  </a:gs>
                  <a:gs pos="100000">
                    <a:srgbClr val="FF8284"/>
                  </a:gs>
                  <a:gs pos="47000">
                    <a:srgbClr val="FF8989"/>
                  </a:gs>
                </a:gsLst>
                <a:lin ang="0" scaled="1"/>
                <a:tileRect/>
              </a:gra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indent="-88900" algn="ctr"/>
                <a:r>
                  <a:rPr lang="en-GB" sz="1000" b="1" dirty="0" smtClean="0">
                    <a:solidFill>
                      <a:schemeClr val="tx1"/>
                    </a:solidFill>
                  </a:rPr>
                  <a:t>&lt;&lt;OS&gt;&gt;</a:t>
                </a:r>
                <a:endParaRPr lang="en-GB" sz="1000" b="1" dirty="0">
                  <a:solidFill>
                    <a:schemeClr val="tx1"/>
                  </a:solidFill>
                </a:endParaRPr>
              </a:p>
              <a:p>
                <a:pPr marL="88900" indent="-88900" algn="ctr"/>
                <a:r>
                  <a:rPr lang="en-GB" sz="1200" b="1" dirty="0" smtClean="0">
                    <a:solidFill>
                      <a:schemeClr val="tx1"/>
                    </a:solidFill>
                  </a:rPr>
                  <a:t>Linux kernel</a:t>
                </a:r>
                <a:endParaRPr lang="en-GB" sz="12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6" name="142 Conector recto de flecha"/>
              <p:cNvCxnSpPr>
                <a:endCxn id="23" idx="0"/>
              </p:cNvCxnSpPr>
              <p:nvPr/>
            </p:nvCxnSpPr>
            <p:spPr bwMode="auto">
              <a:xfrm flipH="1">
                <a:off x="2974097" y="3914728"/>
                <a:ext cx="13727" cy="703048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27" name="143 CuadroTexto"/>
              <p:cNvSpPr txBox="1"/>
              <p:nvPr/>
            </p:nvSpPr>
            <p:spPr>
              <a:xfrm>
                <a:off x="2088233" y="4130072"/>
                <a:ext cx="899591" cy="31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000" b="1" dirty="0" smtClean="0">
                    <a:solidFill>
                      <a:schemeClr val="tx1"/>
                    </a:solidFill>
                  </a:rPr>
                  <a:t>&lt;&lt;</a:t>
                </a:r>
                <a:r>
                  <a:rPr lang="en-GB" sz="1000" b="1" dirty="0" err="1" smtClean="0">
                    <a:solidFill>
                      <a:schemeClr val="tx1"/>
                    </a:solidFill>
                  </a:rPr>
                  <a:t>alloc</a:t>
                </a:r>
                <a:r>
                  <a:rPr lang="en-GB" sz="1000" b="1" dirty="0" smtClean="0">
                    <a:solidFill>
                      <a:schemeClr val="tx1"/>
                    </a:solidFill>
                  </a:rPr>
                  <a:t>&gt;&gt;</a:t>
                </a:r>
                <a:endParaRPr lang="en-GB" sz="10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8" name="146 Conector recto de flecha"/>
              <p:cNvCxnSpPr>
                <a:stCxn id="21" idx="2"/>
                <a:endCxn id="25" idx="0"/>
              </p:cNvCxnSpPr>
              <p:nvPr/>
            </p:nvCxnSpPr>
            <p:spPr bwMode="auto">
              <a:xfrm>
                <a:off x="3733098" y="2868898"/>
                <a:ext cx="1" cy="425087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29" name="149 CuadroTexto"/>
              <p:cNvSpPr txBox="1"/>
              <p:nvPr/>
            </p:nvSpPr>
            <p:spPr>
              <a:xfrm>
                <a:off x="2859889" y="2957804"/>
                <a:ext cx="892059" cy="2909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000" b="1" dirty="0" smtClean="0">
                    <a:solidFill>
                      <a:schemeClr val="tx1"/>
                    </a:solidFill>
                  </a:rPr>
                  <a:t>&lt;&lt;</a:t>
                </a:r>
                <a:r>
                  <a:rPr lang="en-GB" sz="1000" b="1" dirty="0" err="1" smtClean="0">
                    <a:solidFill>
                      <a:schemeClr val="tx1"/>
                    </a:solidFill>
                  </a:rPr>
                  <a:t>alloc</a:t>
                </a:r>
                <a:r>
                  <a:rPr lang="en-GB" sz="1000" b="1" dirty="0" smtClean="0">
                    <a:solidFill>
                      <a:schemeClr val="tx1"/>
                    </a:solidFill>
                  </a:rPr>
                  <a:t>&gt;&gt;</a:t>
                </a:r>
                <a:endParaRPr lang="en-GB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151 CuadroTexto"/>
              <p:cNvSpPr txBox="1"/>
              <p:nvPr/>
            </p:nvSpPr>
            <p:spPr>
              <a:xfrm>
                <a:off x="5603669" y="2957804"/>
                <a:ext cx="900100" cy="285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000" b="1" dirty="0" smtClean="0">
                    <a:solidFill>
                      <a:schemeClr val="tx1"/>
                    </a:solidFill>
                  </a:rPr>
                  <a:t>&lt;&lt;</a:t>
                </a:r>
                <a:r>
                  <a:rPr lang="en-GB" sz="1000" b="1" dirty="0" err="1" smtClean="0">
                    <a:solidFill>
                      <a:schemeClr val="tx1"/>
                    </a:solidFill>
                  </a:rPr>
                  <a:t>alloc</a:t>
                </a:r>
                <a:r>
                  <a:rPr lang="en-GB" sz="1000" b="1" dirty="0" smtClean="0">
                    <a:solidFill>
                      <a:schemeClr val="tx1"/>
                    </a:solidFill>
                  </a:rPr>
                  <a:t>&gt;&gt;</a:t>
                </a:r>
                <a:endParaRPr lang="en-GB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152 Rectángulo"/>
              <p:cNvSpPr/>
              <p:nvPr/>
            </p:nvSpPr>
            <p:spPr bwMode="auto">
              <a:xfrm>
                <a:off x="5616116" y="4031678"/>
                <a:ext cx="3392416" cy="126014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51000">
                    <a:schemeClr val="bg1">
                      <a:lumMod val="7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88900" marR="0" indent="-88900" algn="ctr" defTabSz="914400" rtl="0" eaLnBrk="1" fontAlgn="base" latinLnBrk="0" hangingPunct="1">
                  <a:lnSpc>
                    <a:spcPts val="17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r>
                  <a:rPr kumimoji="0" lang="en-GB" sz="1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&lt;&lt;HW resource&gt;&gt;</a:t>
                </a:r>
              </a:p>
              <a:p>
                <a:pPr marL="88900" marR="0" indent="-88900" algn="ctr" defTabSz="914400" rtl="0" eaLnBrk="1" fontAlgn="base" latinLnBrk="0" hangingPunct="1">
                  <a:lnSpc>
                    <a:spcPts val="17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r>
                  <a:rPr lang="en-GB" sz="1200" b="1" dirty="0" smtClean="0">
                    <a:solidFill>
                      <a:schemeClr val="tx1"/>
                    </a:solidFill>
                  </a:rPr>
                  <a:t>Programming Logic</a:t>
                </a:r>
                <a:endParaRPr kumimoji="0" lang="en-GB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32" name="153 Rectángulo"/>
              <p:cNvSpPr/>
              <p:nvPr/>
            </p:nvSpPr>
            <p:spPr bwMode="auto">
              <a:xfrm>
                <a:off x="5659060" y="4617132"/>
                <a:ext cx="1653264" cy="576064"/>
              </a:xfrm>
              <a:prstGeom prst="rect">
                <a:avLst/>
              </a:prstGeom>
              <a:gradFill flip="none" rotWithShape="1">
                <a:lin ang="0" scaled="1"/>
                <a:tileRect/>
              </a:gradFill>
              <a:ln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marR="0" indent="-88900" algn="ctr" defTabSz="914400" rtl="0" eaLnBrk="1" fontAlgn="base" latinLnBrk="0" hangingPunct="1">
                  <a:lnSpc>
                    <a:spcPts val="17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r>
                  <a:rPr kumimoji="0" lang="en-GB" sz="1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&lt;&lt;processing resource&gt;&gt;</a:t>
                </a:r>
              </a:p>
              <a:p>
                <a:pPr marL="88900" marR="0" indent="-88900" algn="ctr" defTabSz="914400" rtl="0" eaLnBrk="1" fontAlgn="base" latinLnBrk="0" hangingPunct="1">
                  <a:lnSpc>
                    <a:spcPts val="17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r>
                  <a:rPr lang="en-GB" sz="1200" b="1" dirty="0" smtClean="0">
                    <a:solidFill>
                      <a:schemeClr val="tx1"/>
                    </a:solidFill>
                  </a:rPr>
                  <a:t>MicroBlaze 0</a:t>
                </a:r>
                <a:endParaRPr kumimoji="0" lang="en-GB" sz="120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cxnSp>
            <p:nvCxnSpPr>
              <p:cNvPr id="33" name="148 Conector recto de flecha"/>
              <p:cNvCxnSpPr>
                <a:stCxn id="20" idx="2"/>
                <a:endCxn id="32" idx="0"/>
              </p:cNvCxnSpPr>
              <p:nvPr/>
            </p:nvCxnSpPr>
            <p:spPr bwMode="auto">
              <a:xfrm flipH="1">
                <a:off x="6485692" y="2743501"/>
                <a:ext cx="1" cy="1873631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34" name="142 Conector recto de flecha"/>
              <p:cNvCxnSpPr>
                <a:endCxn id="24" idx="0"/>
              </p:cNvCxnSpPr>
              <p:nvPr/>
            </p:nvCxnSpPr>
            <p:spPr bwMode="auto">
              <a:xfrm flipH="1">
                <a:off x="4670050" y="3914995"/>
                <a:ext cx="2182" cy="70278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35" name="143 CuadroTexto"/>
              <p:cNvSpPr txBox="1"/>
              <p:nvPr/>
            </p:nvSpPr>
            <p:spPr>
              <a:xfrm>
                <a:off x="4674245" y="4126771"/>
                <a:ext cx="900609" cy="285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b="1" dirty="0" smtClean="0">
                    <a:solidFill>
                      <a:schemeClr val="tx1"/>
                    </a:solidFill>
                  </a:rPr>
                  <a:t>&lt;&lt;</a:t>
                </a:r>
                <a:r>
                  <a:rPr lang="en-GB" sz="1000" b="1" dirty="0" err="1" smtClean="0">
                    <a:solidFill>
                      <a:schemeClr val="tx1"/>
                    </a:solidFill>
                  </a:rPr>
                  <a:t>alloc</a:t>
                </a:r>
                <a:r>
                  <a:rPr lang="en-GB" sz="1000" b="1" dirty="0" smtClean="0">
                    <a:solidFill>
                      <a:schemeClr val="tx1"/>
                    </a:solidFill>
                  </a:rPr>
                  <a:t>&gt;&gt;</a:t>
                </a:r>
                <a:endParaRPr lang="en-GB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134 Rectángulo"/>
              <p:cNvSpPr/>
              <p:nvPr/>
            </p:nvSpPr>
            <p:spPr bwMode="auto">
              <a:xfrm>
                <a:off x="7622378" y="2122165"/>
                <a:ext cx="1080120" cy="620743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  <a:tileRect/>
              </a:gra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marR="0" indent="-88900" algn="ctr" defTabSz="914400" rtl="0" eaLnBrk="1" fontAlgn="base" latinLnBrk="0" hangingPunct="1">
                  <a:lnSpc>
                    <a:spcPts val="17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r>
                  <a:rPr kumimoji="0" lang="en-GB" sz="1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&lt;&lt;component&gt;&gt;</a:t>
                </a:r>
              </a:p>
              <a:p>
                <a:pPr marL="88900" marR="0" indent="-88900" algn="ctr" defTabSz="914400" rtl="0" eaLnBrk="1" fontAlgn="base" latinLnBrk="0" hangingPunct="1">
                  <a:lnSpc>
                    <a:spcPts val="17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r>
                  <a:rPr lang="en-GB" sz="1200" b="1" dirty="0" smtClean="0">
                    <a:solidFill>
                      <a:schemeClr val="tx1"/>
                    </a:solidFill>
                  </a:rPr>
                  <a:t>Flight Control</a:t>
                </a:r>
              </a:p>
            </p:txBody>
          </p:sp>
          <p:sp>
            <p:nvSpPr>
              <p:cNvPr id="37" name="151 CuadroTexto"/>
              <p:cNvSpPr txBox="1"/>
              <p:nvPr/>
            </p:nvSpPr>
            <p:spPr>
              <a:xfrm>
                <a:off x="7303761" y="2957804"/>
                <a:ext cx="882099" cy="2909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000" b="1" dirty="0" smtClean="0">
                    <a:solidFill>
                      <a:schemeClr val="tx1"/>
                    </a:solidFill>
                  </a:rPr>
                  <a:t>&lt;&lt;</a:t>
                </a:r>
                <a:r>
                  <a:rPr lang="en-GB" sz="1000" b="1" dirty="0" err="1" smtClean="0">
                    <a:solidFill>
                      <a:schemeClr val="tx1"/>
                    </a:solidFill>
                  </a:rPr>
                  <a:t>alloc</a:t>
                </a:r>
                <a:r>
                  <a:rPr lang="en-GB" sz="1000" b="1" dirty="0" smtClean="0">
                    <a:solidFill>
                      <a:schemeClr val="tx1"/>
                    </a:solidFill>
                  </a:rPr>
                  <a:t>&gt;&gt;</a:t>
                </a:r>
                <a:endParaRPr lang="en-GB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153 Rectángulo"/>
              <p:cNvSpPr/>
              <p:nvPr/>
            </p:nvSpPr>
            <p:spPr bwMode="auto">
              <a:xfrm>
                <a:off x="7352348" y="4617132"/>
                <a:ext cx="1620180" cy="576064"/>
              </a:xfrm>
              <a:prstGeom prst="rect">
                <a:avLst/>
              </a:prstGeom>
              <a:gradFill flip="none" rotWithShape="1">
                <a:lin ang="0" scaled="1"/>
                <a:tileRect/>
              </a:gradFill>
              <a:ln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marR="0" indent="-88900" algn="ctr" defTabSz="914400" rtl="0" eaLnBrk="1" fontAlgn="base" latinLnBrk="0" hangingPunct="1">
                  <a:lnSpc>
                    <a:spcPts val="17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r>
                  <a:rPr kumimoji="0" lang="en-GB" sz="1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&lt;&lt;processing resource&gt;&gt;</a:t>
                </a:r>
              </a:p>
              <a:p>
                <a:pPr marL="88900" marR="0" indent="-88900" algn="ctr" defTabSz="914400" rtl="0" eaLnBrk="1" fontAlgn="base" latinLnBrk="0" hangingPunct="1">
                  <a:lnSpc>
                    <a:spcPts val="17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r>
                  <a:rPr lang="en-GB" sz="1200" b="1" dirty="0" smtClean="0">
                    <a:solidFill>
                      <a:schemeClr val="tx1"/>
                    </a:solidFill>
                  </a:rPr>
                  <a:t>MicroBlaze 1</a:t>
                </a:r>
                <a:endParaRPr kumimoji="0" lang="en-GB" sz="120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cxnSp>
            <p:nvCxnSpPr>
              <p:cNvPr id="39" name="148 Conector recto de flecha"/>
              <p:cNvCxnSpPr>
                <a:stCxn id="36" idx="2"/>
                <a:endCxn id="38" idx="0"/>
              </p:cNvCxnSpPr>
              <p:nvPr/>
            </p:nvCxnSpPr>
            <p:spPr bwMode="auto">
              <a:xfrm flipH="1">
                <a:off x="8162438" y="2742908"/>
                <a:ext cx="1" cy="1874224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arrow"/>
              </a:ln>
              <a:effectLst/>
            </p:spPr>
          </p:cxnSp>
        </p:grpSp>
        <p:sp>
          <p:nvSpPr>
            <p:cNvPr id="44" name="151 CuadroTexto"/>
            <p:cNvSpPr txBox="1"/>
            <p:nvPr/>
          </p:nvSpPr>
          <p:spPr>
            <a:xfrm rot="16200000">
              <a:off x="5352972" y="3683606"/>
              <a:ext cx="1124662" cy="310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000" b="1" dirty="0" smtClean="0">
                  <a:solidFill>
                    <a:schemeClr val="tx1"/>
                  </a:solidFill>
                </a:rPr>
                <a:t>Bare Metal</a:t>
              </a:r>
              <a:endParaRPr lang="en-GB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45" name="151 CuadroTexto"/>
            <p:cNvSpPr txBox="1"/>
            <p:nvPr/>
          </p:nvSpPr>
          <p:spPr>
            <a:xfrm rot="16200000">
              <a:off x="7454898" y="3683606"/>
              <a:ext cx="1124662" cy="310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000" b="1" dirty="0" smtClean="0">
                  <a:solidFill>
                    <a:schemeClr val="tx1"/>
                  </a:solidFill>
                </a:rPr>
                <a:t>Bare Metal</a:t>
              </a:r>
              <a:endParaRPr lang="en-GB" sz="10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337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That‘s</a:t>
            </a:r>
            <a:r>
              <a:rPr lang="de-DE" dirty="0" smtClean="0"/>
              <a:t> all…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2600" y="2854310"/>
            <a:ext cx="8178800" cy="49811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b="1" dirty="0"/>
              <a:t>Thank you! Any questions? </a:t>
            </a:r>
            <a:endParaRPr lang="de-DE" sz="3200" b="1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AFD880-3335-4C46-95E2-14D303441FF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2329039E-675F-42CD-A7C6-C2B0B4C5052A}" type="datetime1">
              <a:rPr lang="en-US" smtClean="0"/>
              <a:t>2/9/2016</a:t>
            </a:fld>
            <a:endParaRPr lang="en-US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Aft>
                <a:spcPts val="600"/>
              </a:spcAft>
              <a:buSzPct val="75000"/>
              <a:buChar char="►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ct val="0"/>
              </a:spcAft>
              <a:buSzTx/>
              <a:buFontTx/>
              <a:buNone/>
            </a:pPr>
            <a:r>
              <a:rPr lang="en-US" altLang="de-DE" sz="1000" dirty="0" smtClean="0">
                <a:solidFill>
                  <a:schemeClr val="bg1"/>
                </a:solidFill>
              </a:rPr>
              <a:t>Sören Schreiner – OFFIS </a:t>
            </a:r>
            <a:r>
              <a:rPr lang="en-US" altLang="de-DE" sz="1000" dirty="0" err="1" smtClean="0">
                <a:solidFill>
                  <a:schemeClr val="bg1"/>
                </a:solidFill>
              </a:rPr>
              <a:t>e.V</a:t>
            </a:r>
            <a:r>
              <a:rPr lang="en-US" altLang="de-DE" sz="1000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2573778" y="3550707"/>
            <a:ext cx="3996444" cy="31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tx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soeren.schreiner@offis.de</a:t>
            </a:r>
            <a:endParaRPr lang="de-DE" sz="1800" b="1" dirty="0">
              <a:solidFill>
                <a:schemeClr val="tx1"/>
              </a:solidFill>
              <a:latin typeface="Miriam Fixed" panose="020B0509050101010101" pitchFamily="49" charset="-79"/>
              <a:cs typeface="Miriam Fixed" panose="020B0509050101010101" pitchFamily="49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57392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 smtClean="0"/>
              <a:t>Multi-rotor system demonstrator</a:t>
            </a:r>
            <a:br>
              <a:rPr lang="en-US" altLang="de-DE" dirty="0" smtClean="0"/>
            </a:br>
            <a:endParaRPr lang="en-US" altLang="de-DE" dirty="0" smtClean="0"/>
          </a:p>
        </p:txBody>
      </p:sp>
      <p:sp>
        <p:nvSpPr>
          <p:cNvPr id="8197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Aft>
                <a:spcPts val="600"/>
              </a:spcAft>
              <a:buSzPct val="75000"/>
              <a:buChar char="►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Aft>
                <a:spcPct val="0"/>
              </a:spcAft>
              <a:buSzTx/>
              <a:buFontTx/>
              <a:buNone/>
            </a:pPr>
            <a:fld id="{9EF2D64D-A8A3-450E-A841-49E536010EB1}" type="slidenum">
              <a:rPr lang="en-US" altLang="de-DE" sz="2200" smtClean="0">
                <a:solidFill>
                  <a:schemeClr val="bg2"/>
                </a:solidFill>
              </a:rPr>
              <a:pPr algn="r" eaLnBrk="1" hangingPunct="1">
                <a:spcAft>
                  <a:spcPct val="0"/>
                </a:spcAft>
                <a:buSzTx/>
                <a:buFontTx/>
                <a:buNone/>
              </a:pPr>
              <a:t>2</a:t>
            </a:fld>
            <a:endParaRPr lang="en-US" altLang="de-DE" sz="2200" dirty="0" smtClean="0">
              <a:solidFill>
                <a:schemeClr val="bg2"/>
              </a:solidFill>
            </a:endParaRPr>
          </a:p>
        </p:txBody>
      </p:sp>
      <p:sp>
        <p:nvSpPr>
          <p:cNvPr id="8198" name="Datumsplatzhalter 5"/>
          <p:cNvSpPr>
            <a:spLocks noGrp="1"/>
          </p:cNvSpPr>
          <p:nvPr>
            <p:ph type="dt" sz="half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Aft>
                <a:spcPts val="600"/>
              </a:spcAft>
              <a:buSzPct val="75000"/>
              <a:buChar char="►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ct val="0"/>
              </a:spcAft>
              <a:buSzTx/>
              <a:buFontTx/>
              <a:buNone/>
            </a:pPr>
            <a:fld id="{6E978705-59B7-4E7F-A7EB-54817FA08855}" type="datetime1">
              <a:rPr lang="en-US" altLang="de-DE" sz="1000" smtClean="0">
                <a:solidFill>
                  <a:schemeClr val="bg1"/>
                </a:solidFill>
              </a:rPr>
              <a:t>2/9/2016</a:t>
            </a:fld>
            <a:endParaRPr lang="en-US" altLang="de-DE" sz="1000" dirty="0" smtClean="0">
              <a:solidFill>
                <a:schemeClr val="bg1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5" r="19294" b="8455"/>
          <a:stretch/>
        </p:blipFill>
        <p:spPr>
          <a:xfrm>
            <a:off x="1187624" y="800708"/>
            <a:ext cx="6552728" cy="5580620"/>
          </a:xfrm>
          <a:prstGeom prst="rect">
            <a:avLst/>
          </a:prstGeom>
        </p:spPr>
      </p:pic>
      <p:grpSp>
        <p:nvGrpSpPr>
          <p:cNvPr id="10" name="Gruppieren 9"/>
          <p:cNvGrpSpPr/>
          <p:nvPr/>
        </p:nvGrpSpPr>
        <p:grpSpPr>
          <a:xfrm>
            <a:off x="887067" y="2744924"/>
            <a:ext cx="5059847" cy="3816424"/>
            <a:chOff x="1787167" y="1844824"/>
            <a:chExt cx="5059847" cy="3816424"/>
          </a:xfrm>
        </p:grpSpPr>
        <p:cxnSp>
          <p:nvCxnSpPr>
            <p:cNvPr id="5" name="Gerade Verbindung mit Pfeil 4"/>
            <p:cNvCxnSpPr/>
            <p:nvPr/>
          </p:nvCxnSpPr>
          <p:spPr bwMode="auto">
            <a:xfrm>
              <a:off x="2483768" y="1844824"/>
              <a:ext cx="4032448" cy="3816424"/>
            </a:xfrm>
            <a:prstGeom prst="straightConnector1">
              <a:avLst/>
            </a:prstGeom>
            <a:ln w="69850">
              <a:solidFill>
                <a:srgbClr val="FF0000"/>
              </a:solidFill>
              <a:headEnd type="triangle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8" name="Textfeld 7"/>
            <p:cNvSpPr txBox="1"/>
            <p:nvPr/>
          </p:nvSpPr>
          <p:spPr>
            <a:xfrm rot="2611309">
              <a:off x="1787167" y="3795394"/>
              <a:ext cx="5059847" cy="310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~ 60cm Aluminium/Carbon Frame</a:t>
              </a:r>
              <a:endParaRPr lang="de-DE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5" name="Gruppieren 14"/>
          <p:cNvGrpSpPr/>
          <p:nvPr/>
        </p:nvGrpSpPr>
        <p:grpSpPr>
          <a:xfrm>
            <a:off x="7272300" y="4746423"/>
            <a:ext cx="1531934" cy="1522756"/>
            <a:chOff x="6784979" y="2770338"/>
            <a:chExt cx="1531934" cy="1522756"/>
          </a:xfrm>
        </p:grpSpPr>
        <p:grpSp>
          <p:nvGrpSpPr>
            <p:cNvPr id="13" name="Gruppieren 12"/>
            <p:cNvGrpSpPr/>
            <p:nvPr/>
          </p:nvGrpSpPr>
          <p:grpSpPr>
            <a:xfrm>
              <a:off x="6784979" y="2770338"/>
              <a:ext cx="1531934" cy="1522756"/>
              <a:chOff x="7092279" y="3012024"/>
              <a:chExt cx="1116123" cy="903030"/>
            </a:xfrm>
          </p:grpSpPr>
          <p:sp>
            <p:nvSpPr>
              <p:cNvPr id="12" name="Halbbogen 11"/>
              <p:cNvSpPr/>
              <p:nvPr/>
            </p:nvSpPr>
            <p:spPr bwMode="auto">
              <a:xfrm>
                <a:off x="7380312" y="3012024"/>
                <a:ext cx="540060" cy="540060"/>
              </a:xfrm>
              <a:prstGeom prst="blockArc">
                <a:avLst/>
              </a:prstGeom>
              <a:gradFill>
                <a:gsLst>
                  <a:gs pos="0">
                    <a:srgbClr val="FF0000"/>
                  </a:gs>
                  <a:gs pos="100000">
                    <a:srgbClr val="FF0000"/>
                  </a:gs>
                </a:gsLst>
              </a:gradFill>
              <a:ln>
                <a:solidFill>
                  <a:srgbClr val="C00000"/>
                </a:solidFill>
                <a:headEnd type="none" w="med" len="med"/>
                <a:tailEnd type="none" w="med" len="med"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marR="0" indent="-88900" algn="ctr" defTabSz="914400" rtl="0" eaLnBrk="1" fontAlgn="base" latinLnBrk="0" hangingPunct="1">
                  <a:lnSpc>
                    <a:spcPts val="17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endParaRPr kumimoji="0" lang="de-DE" sz="1600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" name="Flussdiagramm: Manuelle Verarbeitung 10"/>
              <p:cNvSpPr/>
              <p:nvPr/>
            </p:nvSpPr>
            <p:spPr bwMode="auto">
              <a:xfrm rot="10800000">
                <a:off x="7092279" y="3266982"/>
                <a:ext cx="1116123" cy="648072"/>
              </a:xfrm>
              <a:prstGeom prst="flowChartManualOperation">
                <a:avLst/>
              </a:prstGeom>
              <a:gradFill>
                <a:gsLst>
                  <a:gs pos="0">
                    <a:srgbClr val="FF0000"/>
                  </a:gs>
                  <a:gs pos="80000">
                    <a:srgbClr val="C00000"/>
                  </a:gs>
                  <a:gs pos="100000">
                    <a:srgbClr val="FF0000"/>
                  </a:gs>
                </a:gsLst>
              </a:gradFill>
              <a:ln>
                <a:solidFill>
                  <a:srgbClr val="C00000"/>
                </a:solidFill>
                <a:headEnd type="none" w="med" len="med"/>
                <a:tailEnd type="none" w="med" len="med"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marR="0" indent="-88900" algn="ctr" defTabSz="914400" rtl="0" eaLnBrk="1" fontAlgn="base" latinLnBrk="0" hangingPunct="1">
                  <a:lnSpc>
                    <a:spcPts val="17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endParaRPr kumimoji="0" lang="de-DE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4" name="Textfeld 13"/>
            <p:cNvSpPr txBox="1"/>
            <p:nvPr/>
          </p:nvSpPr>
          <p:spPr>
            <a:xfrm>
              <a:off x="6937908" y="3813423"/>
              <a:ext cx="1236236" cy="3258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400" b="1" dirty="0" smtClean="0">
                  <a:solidFill>
                    <a:schemeClr val="bg1"/>
                  </a:solidFill>
                </a:rPr>
                <a:t>~ 2.4kg</a:t>
              </a:r>
              <a:endParaRPr lang="de-DE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6279183" y="876158"/>
            <a:ext cx="2525051" cy="1444153"/>
            <a:chOff x="3264474" y="1582365"/>
            <a:chExt cx="2525051" cy="1444153"/>
          </a:xfrm>
        </p:grpSpPr>
        <p:cxnSp>
          <p:nvCxnSpPr>
            <p:cNvPr id="21" name="Gerade Verbindung mit Pfeil 20"/>
            <p:cNvCxnSpPr/>
            <p:nvPr/>
          </p:nvCxnSpPr>
          <p:spPr bwMode="auto">
            <a:xfrm flipH="1">
              <a:off x="4410520" y="2413362"/>
              <a:ext cx="315123" cy="613156"/>
            </a:xfrm>
            <a:prstGeom prst="straightConnector1">
              <a:avLst/>
            </a:prstGeom>
            <a:ln w="69850">
              <a:solidFill>
                <a:srgbClr val="FF0000"/>
              </a:solidFill>
              <a:headEnd type="none" w="med" len="med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22" name="Textfeld 21"/>
            <p:cNvSpPr txBox="1"/>
            <p:nvPr/>
          </p:nvSpPr>
          <p:spPr>
            <a:xfrm>
              <a:off x="3264474" y="1582365"/>
              <a:ext cx="25250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4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Rapidly rotating</a:t>
              </a:r>
              <a:br>
                <a:rPr lang="en-US" sz="24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sz="24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Propellers </a:t>
              </a:r>
              <a:endPara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4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2916238" y="6656388"/>
            <a:ext cx="5253037" cy="1571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Aft>
                <a:spcPts val="600"/>
              </a:spcAft>
              <a:buSzPct val="75000"/>
              <a:buChar char="►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ct val="0"/>
              </a:spcAft>
              <a:buSzTx/>
              <a:buFontTx/>
              <a:buNone/>
            </a:pPr>
            <a:r>
              <a:rPr lang="en-US" altLang="de-DE" sz="1000" dirty="0" smtClean="0">
                <a:solidFill>
                  <a:schemeClr val="bg1"/>
                </a:solidFill>
              </a:rPr>
              <a:t>Sören Schreiner – OFFIS </a:t>
            </a:r>
            <a:r>
              <a:rPr lang="en-US" altLang="de-DE" sz="1000" dirty="0" err="1" smtClean="0">
                <a:solidFill>
                  <a:schemeClr val="bg1"/>
                </a:solidFill>
              </a:rPr>
              <a:t>e.V</a:t>
            </a:r>
            <a:r>
              <a:rPr lang="en-US" altLang="de-DE" sz="1000" dirty="0" smtClean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27" name="Gruppieren 26"/>
          <p:cNvGrpSpPr/>
          <p:nvPr/>
        </p:nvGrpSpPr>
        <p:grpSpPr>
          <a:xfrm>
            <a:off x="143738" y="4962429"/>
            <a:ext cx="1510350" cy="1403710"/>
            <a:chOff x="7092280" y="5157638"/>
            <a:chExt cx="1510350" cy="1403710"/>
          </a:xfrm>
        </p:grpSpPr>
        <p:grpSp>
          <p:nvGrpSpPr>
            <p:cNvPr id="25" name="Gruppieren 24"/>
            <p:cNvGrpSpPr/>
            <p:nvPr/>
          </p:nvGrpSpPr>
          <p:grpSpPr>
            <a:xfrm>
              <a:off x="7362883" y="5157638"/>
              <a:ext cx="1188629" cy="1008112"/>
              <a:chOff x="7362883" y="5157638"/>
              <a:chExt cx="1188629" cy="1008112"/>
            </a:xfrm>
          </p:grpSpPr>
          <p:sp>
            <p:nvSpPr>
              <p:cNvPr id="9" name="Pfeil nach rechts 8"/>
              <p:cNvSpPr/>
              <p:nvPr/>
            </p:nvSpPr>
            <p:spPr bwMode="auto">
              <a:xfrm>
                <a:off x="7362883" y="5157638"/>
                <a:ext cx="1188629" cy="1008112"/>
              </a:xfrm>
              <a:prstGeom prst="rightArrow">
                <a:avLst/>
              </a:prstGeom>
              <a:solidFill>
                <a:srgbClr val="FF0000"/>
              </a:solidFill>
              <a:ln>
                <a:headEnd type="none" w="med" len="med"/>
                <a:tailEnd type="none" w="med" len="med"/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marR="0" indent="-88900" algn="ctr" defTabSz="914400" rtl="0" eaLnBrk="1" fontAlgn="base" latinLnBrk="0" hangingPunct="1">
                  <a:lnSpc>
                    <a:spcPts val="17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endParaRPr kumimoji="0" lang="de-DE" sz="1600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23" name="Gerader Verbinder 22"/>
              <p:cNvCxnSpPr/>
              <p:nvPr/>
            </p:nvCxnSpPr>
            <p:spPr bwMode="auto">
              <a:xfrm>
                <a:off x="7488324" y="5253688"/>
                <a:ext cx="0" cy="803604"/>
              </a:xfrm>
              <a:prstGeom prst="line">
                <a:avLst/>
              </a:prstGeom>
              <a:ln w="92075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/>
              <p:cNvCxnSpPr/>
              <p:nvPr/>
            </p:nvCxnSpPr>
            <p:spPr bwMode="auto">
              <a:xfrm>
                <a:off x="7640724" y="5301208"/>
                <a:ext cx="0" cy="803604"/>
              </a:xfrm>
              <a:prstGeom prst="line">
                <a:avLst/>
              </a:prstGeom>
              <a:ln w="5715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/>
              <p:cNvCxnSpPr/>
              <p:nvPr/>
            </p:nvCxnSpPr>
            <p:spPr bwMode="auto">
              <a:xfrm>
                <a:off x="7776356" y="5301208"/>
                <a:ext cx="0" cy="803604"/>
              </a:xfrm>
              <a:prstGeom prst="line">
                <a:avLst/>
              </a:prstGeom>
              <a:ln w="41275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6" name="Textfeld 25"/>
            <p:cNvSpPr txBox="1"/>
            <p:nvPr/>
          </p:nvSpPr>
          <p:spPr>
            <a:xfrm>
              <a:off x="7092280" y="6251007"/>
              <a:ext cx="1510350" cy="3103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dirty="0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~ 60km/h</a:t>
              </a:r>
              <a:endParaRPr lang="de-DE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6" name="Textfeld 5"/>
          <p:cNvSpPr txBox="1"/>
          <p:nvPr/>
        </p:nvSpPr>
        <p:spPr>
          <a:xfrm rot="858577">
            <a:off x="398920" y="2741815"/>
            <a:ext cx="8332439" cy="31034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4000" b="1" dirty="0" smtClean="0">
                <a:ln w="22225">
                  <a:solidFill>
                    <a:srgbClr val="C00000"/>
                  </a:solidFill>
                  <a:prstDash val="solid"/>
                </a:ln>
                <a:solidFill>
                  <a:srgbClr val="FF0000"/>
                </a:solidFill>
                <a:effectLst>
                  <a:innerShdw blurRad="114300">
                    <a:schemeClr val="bg1"/>
                  </a:innerShdw>
                </a:effectLst>
              </a:rPr>
              <a:t>!!! SAFETY-CRITICAL SYSTEM !!!</a:t>
            </a:r>
            <a:endParaRPr lang="de-DE" sz="4000" b="1" dirty="0">
              <a:ln w="22225">
                <a:solidFill>
                  <a:srgbClr val="C00000"/>
                </a:solidFill>
                <a:prstDash val="solid"/>
              </a:ln>
              <a:solidFill>
                <a:srgbClr val="FF0000"/>
              </a:solidFill>
              <a:effectLst>
                <a:innerShdw blurRad="114300">
                  <a:schemeClr val="bg1"/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3203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" y="-531440"/>
            <a:ext cx="9144000" cy="6096000"/>
          </a:xfrm>
          <a:prstGeom prst="rect">
            <a:avLst/>
          </a:prstGeom>
        </p:spPr>
      </p:pic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 smtClean="0"/>
              <a:t>Multi-rotor system demonstrator</a:t>
            </a:r>
            <a:br>
              <a:rPr lang="en-US" altLang="de-DE" dirty="0" smtClean="0"/>
            </a:br>
            <a:endParaRPr lang="en-US" altLang="de-DE" dirty="0" smtClean="0"/>
          </a:p>
        </p:txBody>
      </p:sp>
      <p:sp>
        <p:nvSpPr>
          <p:cNvPr id="8197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Aft>
                <a:spcPts val="600"/>
              </a:spcAft>
              <a:buSzPct val="75000"/>
              <a:buChar char="►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Aft>
                <a:spcPct val="0"/>
              </a:spcAft>
              <a:buSzTx/>
              <a:buFontTx/>
              <a:buNone/>
            </a:pPr>
            <a:fld id="{9EF2D64D-A8A3-450E-A841-49E536010EB1}" type="slidenum">
              <a:rPr lang="en-US" altLang="de-DE" sz="2200" smtClean="0">
                <a:solidFill>
                  <a:schemeClr val="bg2"/>
                </a:solidFill>
              </a:rPr>
              <a:pPr algn="r" eaLnBrk="1" hangingPunct="1">
                <a:spcAft>
                  <a:spcPct val="0"/>
                </a:spcAft>
                <a:buSzTx/>
                <a:buFontTx/>
                <a:buNone/>
              </a:pPr>
              <a:t>3</a:t>
            </a:fld>
            <a:endParaRPr lang="en-US" altLang="de-DE" sz="2200" dirty="0" smtClean="0">
              <a:solidFill>
                <a:schemeClr val="bg2"/>
              </a:solidFill>
            </a:endParaRPr>
          </a:p>
        </p:txBody>
      </p:sp>
      <p:sp>
        <p:nvSpPr>
          <p:cNvPr id="8198" name="Datumsplatzhalter 5"/>
          <p:cNvSpPr>
            <a:spLocks noGrp="1"/>
          </p:cNvSpPr>
          <p:nvPr>
            <p:ph type="dt" sz="half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Aft>
                <a:spcPts val="600"/>
              </a:spcAft>
              <a:buSzPct val="75000"/>
              <a:buChar char="►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ct val="0"/>
              </a:spcAft>
              <a:buSzTx/>
              <a:buFontTx/>
              <a:buNone/>
            </a:pPr>
            <a:fld id="{6E978705-59B7-4E7F-A7EB-54817FA08855}" type="datetime1">
              <a:rPr lang="en-US" altLang="de-DE" sz="1000" smtClean="0">
                <a:solidFill>
                  <a:schemeClr val="bg1"/>
                </a:solidFill>
              </a:rPr>
              <a:t>2/9/2016</a:t>
            </a:fld>
            <a:endParaRPr lang="en-US" altLang="de-DE" sz="1000" dirty="0" smtClean="0">
              <a:solidFill>
                <a:schemeClr val="bg1"/>
              </a:solidFill>
            </a:endParaRPr>
          </a:p>
        </p:txBody>
      </p:sp>
      <p:grpSp>
        <p:nvGrpSpPr>
          <p:cNvPr id="19" name="Gruppieren 18"/>
          <p:cNvGrpSpPr/>
          <p:nvPr/>
        </p:nvGrpSpPr>
        <p:grpSpPr>
          <a:xfrm>
            <a:off x="2477238" y="826281"/>
            <a:ext cx="3879395" cy="1342579"/>
            <a:chOff x="2587298" y="1582365"/>
            <a:chExt cx="3879395" cy="1342579"/>
          </a:xfrm>
        </p:grpSpPr>
        <p:cxnSp>
          <p:nvCxnSpPr>
            <p:cNvPr id="17" name="Gerade Verbindung mit Pfeil 16"/>
            <p:cNvCxnSpPr/>
            <p:nvPr/>
          </p:nvCxnSpPr>
          <p:spPr bwMode="auto">
            <a:xfrm>
              <a:off x="4337974" y="2384884"/>
              <a:ext cx="189020" cy="540060"/>
            </a:xfrm>
            <a:prstGeom prst="straightConnector1">
              <a:avLst/>
            </a:prstGeom>
            <a:ln w="69850">
              <a:solidFill>
                <a:srgbClr val="FF0000"/>
              </a:solidFill>
              <a:headEnd type="none" w="med" len="med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8" name="Textfeld 17"/>
            <p:cNvSpPr txBox="1"/>
            <p:nvPr/>
          </p:nvSpPr>
          <p:spPr>
            <a:xfrm>
              <a:off x="2587298" y="1582365"/>
              <a:ext cx="387939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de-DE" sz="2400" b="1" dirty="0" err="1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Avionics</a:t>
              </a:r>
              <a:r>
                <a:rPr lang="de-DE" sz="24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de-DE" sz="2400" b="1" dirty="0" err="1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based</a:t>
              </a:r>
              <a:r>
                <a:rPr lang="de-DE" sz="24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on </a:t>
              </a:r>
              <a:r>
                <a:rPr lang="de-DE" sz="2400" b="1" dirty="0" err="1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Xilinx</a:t>
              </a:r>
              <a:r>
                <a:rPr lang="de-DE" sz="24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br>
                <a:rPr lang="de-DE" sz="24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de-DE" sz="2400" b="1" dirty="0" err="1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Zynq</a:t>
              </a:r>
              <a:r>
                <a:rPr lang="de-DE" sz="24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7020 MPSoC</a:t>
              </a:r>
              <a:endParaRPr lang="de-DE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7" name="Gerader Verbinder 6"/>
          <p:cNvCxnSpPr/>
          <p:nvPr/>
        </p:nvCxnSpPr>
        <p:spPr bwMode="auto">
          <a:xfrm>
            <a:off x="1115616" y="5564560"/>
            <a:ext cx="7017233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4" name="Gruppieren 23"/>
          <p:cNvGrpSpPr/>
          <p:nvPr/>
        </p:nvGrpSpPr>
        <p:grpSpPr>
          <a:xfrm>
            <a:off x="2103669" y="4733565"/>
            <a:ext cx="3690433" cy="1835619"/>
            <a:chOff x="2481436" y="1275210"/>
            <a:chExt cx="3690433" cy="1835619"/>
          </a:xfrm>
        </p:grpSpPr>
        <p:cxnSp>
          <p:nvCxnSpPr>
            <p:cNvPr id="25" name="Gerade Verbindung mit Pfeil 24"/>
            <p:cNvCxnSpPr/>
            <p:nvPr/>
          </p:nvCxnSpPr>
          <p:spPr bwMode="auto">
            <a:xfrm flipV="1">
              <a:off x="4373703" y="1275210"/>
              <a:ext cx="231978" cy="975650"/>
            </a:xfrm>
            <a:prstGeom prst="straightConnector1">
              <a:avLst/>
            </a:prstGeom>
            <a:ln w="69850">
              <a:solidFill>
                <a:srgbClr val="FF0000"/>
              </a:solidFill>
              <a:headEnd type="none" w="med" len="med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26" name="Textfeld 25"/>
            <p:cNvSpPr txBox="1"/>
            <p:nvPr/>
          </p:nvSpPr>
          <p:spPr>
            <a:xfrm>
              <a:off x="2481436" y="2241360"/>
              <a:ext cx="3690433" cy="8694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4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HD Camera mounted on</a:t>
              </a:r>
            </a:p>
            <a:p>
              <a:pPr algn="ctr">
                <a:lnSpc>
                  <a:spcPct val="100000"/>
                </a:lnSpc>
              </a:pPr>
              <a:r>
                <a:rPr lang="en-US" sz="24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 Axis Gimbal</a:t>
              </a:r>
              <a:endPara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9" name="Gruppieren 28"/>
          <p:cNvGrpSpPr/>
          <p:nvPr/>
        </p:nvGrpSpPr>
        <p:grpSpPr>
          <a:xfrm>
            <a:off x="5040052" y="3486780"/>
            <a:ext cx="1967536" cy="1454388"/>
            <a:chOff x="2017764" y="1649321"/>
            <a:chExt cx="1967536" cy="1454388"/>
          </a:xfrm>
        </p:grpSpPr>
        <p:cxnSp>
          <p:nvCxnSpPr>
            <p:cNvPr id="30" name="Gerade Verbindung mit Pfeil 29"/>
            <p:cNvCxnSpPr/>
            <p:nvPr/>
          </p:nvCxnSpPr>
          <p:spPr bwMode="auto">
            <a:xfrm flipH="1" flipV="1">
              <a:off x="2017764" y="1649321"/>
              <a:ext cx="754050" cy="698304"/>
            </a:xfrm>
            <a:prstGeom prst="straightConnector1">
              <a:avLst/>
            </a:prstGeom>
            <a:ln w="69850">
              <a:solidFill>
                <a:srgbClr val="FF0000"/>
              </a:solidFill>
              <a:headEnd type="none" w="med" len="med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31" name="Textfeld 30"/>
            <p:cNvSpPr txBox="1"/>
            <p:nvPr/>
          </p:nvSpPr>
          <p:spPr>
            <a:xfrm>
              <a:off x="2737844" y="2272712"/>
              <a:ext cx="124745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Motor </a:t>
              </a:r>
              <a:br>
                <a:rPr lang="en-US" sz="24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sz="24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Battery</a:t>
              </a:r>
              <a:endPara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503548" y="3211857"/>
            <a:ext cx="3724366" cy="1591850"/>
            <a:chOff x="2737844" y="1511859"/>
            <a:chExt cx="3724366" cy="1591850"/>
          </a:xfrm>
        </p:grpSpPr>
        <p:cxnSp>
          <p:nvCxnSpPr>
            <p:cNvPr id="38" name="Gerade Verbindung mit Pfeil 37"/>
            <p:cNvCxnSpPr/>
            <p:nvPr/>
          </p:nvCxnSpPr>
          <p:spPr bwMode="auto">
            <a:xfrm flipV="1">
              <a:off x="4069992" y="1511859"/>
              <a:ext cx="2392218" cy="898314"/>
            </a:xfrm>
            <a:prstGeom prst="straightConnector1">
              <a:avLst/>
            </a:prstGeom>
            <a:ln w="69850">
              <a:solidFill>
                <a:srgbClr val="FF0000"/>
              </a:solidFill>
              <a:headEnd type="none" w="med" len="med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39" name="Textfeld 38"/>
            <p:cNvSpPr txBox="1"/>
            <p:nvPr/>
          </p:nvSpPr>
          <p:spPr>
            <a:xfrm>
              <a:off x="2737844" y="2272712"/>
              <a:ext cx="145565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Avionics</a:t>
              </a:r>
              <a:br>
                <a:rPr lang="en-US" sz="24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sz="24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Battery</a:t>
              </a:r>
              <a:endPara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3" name="Gruppieren 42"/>
          <p:cNvGrpSpPr/>
          <p:nvPr/>
        </p:nvGrpSpPr>
        <p:grpSpPr>
          <a:xfrm>
            <a:off x="5292017" y="1448780"/>
            <a:ext cx="3636467" cy="3054682"/>
            <a:chOff x="5292017" y="2024844"/>
            <a:chExt cx="3636467" cy="3054682"/>
          </a:xfrm>
        </p:grpSpPr>
        <p:pic>
          <p:nvPicPr>
            <p:cNvPr id="44" name="Grafik 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1653" y="3079660"/>
              <a:ext cx="1821252" cy="1546773"/>
            </a:xfrm>
            <a:prstGeom prst="rect">
              <a:avLst/>
            </a:prstGeom>
          </p:spPr>
        </p:pic>
        <p:sp>
          <p:nvSpPr>
            <p:cNvPr id="45" name="Textfeld 44"/>
            <p:cNvSpPr txBox="1"/>
            <p:nvPr/>
          </p:nvSpPr>
          <p:spPr>
            <a:xfrm>
              <a:off x="5292017" y="2024844"/>
              <a:ext cx="3636467" cy="3054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dirty="0" smtClean="0">
                  <a:solidFill>
                    <a:schemeClr val="tx1"/>
                  </a:solidFill>
                </a:rPr>
                <a:t>Avionics developed and</a:t>
              </a:r>
              <a:br>
                <a:rPr lang="en-US" sz="2000" dirty="0" smtClean="0">
                  <a:solidFill>
                    <a:schemeClr val="tx1"/>
                  </a:solidFill>
                </a:rPr>
              </a:br>
              <a:r>
                <a:rPr lang="en-US" sz="2000" dirty="0" smtClean="0">
                  <a:solidFill>
                    <a:schemeClr val="tx1"/>
                  </a:solidFill>
                </a:rPr>
                <a:t>assembled by Students of the University of Oldenburg</a:t>
              </a:r>
            </a:p>
            <a:p>
              <a:pPr algn="ctr">
                <a:lnSpc>
                  <a:spcPct val="100000"/>
                </a:lnSpc>
              </a:pPr>
              <a:endParaRPr lang="en-US" sz="2000" dirty="0" smtClean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</a:pPr>
              <a:endParaRPr lang="en-US" sz="2000" dirty="0" smtClean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</a:pPr>
              <a:endParaRPr lang="en-US" sz="2000" dirty="0" smtClean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</a:pPr>
              <a:endParaRPr lang="en-US" sz="2000" dirty="0" smtClean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2000" dirty="0" smtClean="0">
                  <a:solidFill>
                    <a:schemeClr val="tx1"/>
                  </a:solidFill>
                </a:rPr>
                <a:t/>
              </a:r>
              <a:br>
                <a:rPr lang="en-US" sz="2000" dirty="0" smtClean="0">
                  <a:solidFill>
                    <a:schemeClr val="tx1"/>
                  </a:solidFill>
                </a:rPr>
              </a:br>
              <a:r>
                <a:rPr lang="en-US" sz="2000" dirty="0" smtClean="0">
                  <a:solidFill>
                    <a:schemeClr val="tx1"/>
                  </a:solidFill>
                </a:rPr>
                <a:t>in their master‘s project group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2916238" y="6656388"/>
            <a:ext cx="5253037" cy="1571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Aft>
                <a:spcPts val="600"/>
              </a:spcAft>
              <a:buSzPct val="75000"/>
              <a:buChar char="►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ct val="0"/>
              </a:spcAft>
              <a:buSzTx/>
              <a:buFontTx/>
              <a:buNone/>
            </a:pPr>
            <a:r>
              <a:rPr lang="en-US" altLang="de-DE" sz="1000" dirty="0" smtClean="0">
                <a:solidFill>
                  <a:schemeClr val="bg1"/>
                </a:solidFill>
              </a:rPr>
              <a:t>Sören Schreiner – OFFIS </a:t>
            </a:r>
            <a:r>
              <a:rPr lang="en-US" altLang="de-DE" sz="1000" dirty="0" err="1" smtClean="0">
                <a:solidFill>
                  <a:schemeClr val="bg1"/>
                </a:solidFill>
              </a:rPr>
              <a:t>e.V</a:t>
            </a:r>
            <a:r>
              <a:rPr lang="en-US" altLang="de-DE" sz="1000" dirty="0" smtClean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26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Multi-rotor </a:t>
            </a:r>
            <a:r>
              <a:rPr lang="de-DE" dirty="0" err="1" smtClean="0"/>
              <a:t>system‘s</a:t>
            </a:r>
            <a:r>
              <a:rPr lang="de-DE" dirty="0" smtClean="0"/>
              <a:t> </a:t>
            </a:r>
            <a:r>
              <a:rPr lang="de-DE" dirty="0" err="1" smtClean="0"/>
              <a:t>mixed-critical</a:t>
            </a:r>
            <a:r>
              <a:rPr lang="de-DE" dirty="0" smtClean="0"/>
              <a:t> </a:t>
            </a:r>
            <a:r>
              <a:rPr lang="de-DE" dirty="0" err="1" smtClean="0"/>
              <a:t>use-case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AFD880-3335-4C46-95E2-14D303441FF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2329039E-675F-42CD-A7C6-C2B0B4C5052A}" type="datetime1">
              <a:rPr lang="en-US" smtClean="0"/>
              <a:t>2/9/2016</a:t>
            </a:fld>
            <a:endParaRPr lang="en-US"/>
          </a:p>
        </p:txBody>
      </p:sp>
      <p:sp>
        <p:nvSpPr>
          <p:cNvPr id="9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2916238" y="6656388"/>
            <a:ext cx="5253037" cy="1571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Aft>
                <a:spcPts val="600"/>
              </a:spcAft>
              <a:buSzPct val="75000"/>
              <a:buChar char="►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ct val="0"/>
              </a:spcAft>
              <a:buSzTx/>
              <a:buFontTx/>
              <a:buNone/>
            </a:pPr>
            <a:r>
              <a:rPr lang="en-US" altLang="de-DE" sz="1000" dirty="0" smtClean="0">
                <a:solidFill>
                  <a:schemeClr val="bg1"/>
                </a:solidFill>
              </a:rPr>
              <a:t>Sören Schreiner – OFFIS </a:t>
            </a:r>
            <a:r>
              <a:rPr lang="en-US" altLang="de-DE" sz="1000" dirty="0" err="1" smtClean="0">
                <a:solidFill>
                  <a:schemeClr val="bg1"/>
                </a:solidFill>
              </a:rPr>
              <a:t>e.V</a:t>
            </a:r>
            <a:r>
              <a:rPr lang="en-US" altLang="de-DE" sz="1000" dirty="0" smtClean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2" name="Gruppieren 11"/>
          <p:cNvGrpSpPr/>
          <p:nvPr/>
        </p:nvGrpSpPr>
        <p:grpSpPr>
          <a:xfrm>
            <a:off x="5760132" y="4257092"/>
            <a:ext cx="3394348" cy="2373246"/>
            <a:chOff x="5678152" y="4257092"/>
            <a:chExt cx="3394348" cy="2373246"/>
          </a:xfrm>
        </p:grpSpPr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8152" y="4257092"/>
              <a:ext cx="3286336" cy="2182127"/>
            </a:xfrm>
            <a:prstGeom prst="rect">
              <a:avLst/>
            </a:prstGeom>
          </p:spPr>
        </p:pic>
        <p:sp>
          <p:nvSpPr>
            <p:cNvPr id="10" name="Textfeld 9"/>
            <p:cNvSpPr txBox="1"/>
            <p:nvPr/>
          </p:nvSpPr>
          <p:spPr>
            <a:xfrm>
              <a:off x="7005909" y="6345324"/>
              <a:ext cx="2066591" cy="285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b="1" dirty="0" smtClean="0">
                  <a:solidFill>
                    <a:schemeClr val="tx2">
                      <a:lumMod val="75000"/>
                    </a:schemeClr>
                  </a:solidFill>
                </a:rPr>
                <a:t>Source: www.robocup2010.org</a:t>
              </a:r>
            </a:p>
          </p:txBody>
        </p:sp>
      </p:grpSp>
      <p:sp>
        <p:nvSpPr>
          <p:cNvPr id="11" name="Untertitel 69"/>
          <p:cNvSpPr txBox="1">
            <a:spLocks/>
          </p:cNvSpPr>
          <p:nvPr/>
        </p:nvSpPr>
        <p:spPr bwMode="auto">
          <a:xfrm>
            <a:off x="143508" y="4758104"/>
            <a:ext cx="5534644" cy="1681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SzPct val="75000"/>
              <a:buFont typeface="Arial" charset="0"/>
              <a:buChar char="►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50" indent="-271463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>
                <a:solidFill>
                  <a:schemeClr val="tx1"/>
                </a:solidFill>
                <a:latin typeface="+mn-lt"/>
              </a:defRPr>
            </a:lvl2pPr>
            <a:lvl3pPr marL="809625" indent="-268288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6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+mn-lt"/>
              </a:defRPr>
            </a:lvl4pPr>
            <a:lvl5pPr marL="1349375" indent="-268288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+mn-lt"/>
              </a:defRPr>
            </a:lvl5pPr>
            <a:lvl6pPr marL="1806575" indent="-268288" algn="l" rt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600">
                <a:solidFill>
                  <a:schemeClr val="tx1"/>
                </a:solidFill>
                <a:latin typeface="+mn-lt"/>
              </a:defRPr>
            </a:lvl6pPr>
            <a:lvl7pPr marL="2263775" indent="-268288" algn="l" rt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600">
                <a:solidFill>
                  <a:schemeClr val="tx1"/>
                </a:solidFill>
                <a:latin typeface="+mn-lt"/>
              </a:defRPr>
            </a:lvl7pPr>
            <a:lvl8pPr marL="2720975" indent="-268288" algn="l" rt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600">
                <a:solidFill>
                  <a:schemeClr val="tx1"/>
                </a:solidFill>
                <a:latin typeface="+mn-lt"/>
              </a:defRPr>
            </a:lvl8pPr>
            <a:lvl9pPr marL="3178175" indent="-268288" algn="l" rt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kern="0" dirty="0" smtClean="0"/>
              <a:t>Shoot </a:t>
            </a:r>
            <a:r>
              <a:rPr lang="en-US" sz="1800" kern="0" dirty="0" err="1" smtClean="0"/>
              <a:t>robo</a:t>
            </a:r>
            <a:r>
              <a:rPr lang="en-US" sz="1800" kern="0" dirty="0" smtClean="0"/>
              <a:t> soccer games with on-board camera</a:t>
            </a:r>
            <a:endParaRPr lang="en-US" sz="1800" kern="0" dirty="0"/>
          </a:p>
          <a:p>
            <a:pPr>
              <a:lnSpc>
                <a:spcPct val="100000"/>
              </a:lnSpc>
            </a:pPr>
            <a:r>
              <a:rPr lang="en-US" sz="1800" kern="0" dirty="0" smtClean="0"/>
              <a:t>Use of a single chip avionics based on </a:t>
            </a:r>
            <a:r>
              <a:rPr lang="en-US" sz="1800" kern="0" dirty="0" err="1" smtClean="0"/>
              <a:t>Zynq</a:t>
            </a:r>
            <a:r>
              <a:rPr lang="en-US" sz="1800" kern="0" dirty="0" smtClean="0"/>
              <a:t> 7020</a:t>
            </a:r>
          </a:p>
          <a:p>
            <a:pPr lvl="1">
              <a:lnSpc>
                <a:spcPct val="100000"/>
              </a:lnSpc>
            </a:pPr>
            <a:r>
              <a:rPr lang="en-US" kern="0" dirty="0" smtClean="0"/>
              <a:t>Two main tasks:</a:t>
            </a:r>
          </a:p>
          <a:p>
            <a:pPr lvl="1">
              <a:lnSpc>
                <a:spcPct val="100000"/>
              </a:lnSpc>
            </a:pPr>
            <a:r>
              <a:rPr lang="en-US" kern="0" dirty="0" smtClean="0"/>
              <a:t>1. Flight algorithms (</a:t>
            </a:r>
            <a:r>
              <a:rPr lang="en-US" kern="0" dirty="0" smtClean="0">
                <a:solidFill>
                  <a:srgbClr val="C00000"/>
                </a:solidFill>
              </a:rPr>
              <a:t>safety-critical</a:t>
            </a:r>
            <a:r>
              <a:rPr lang="en-US" kern="0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kern="0" dirty="0" smtClean="0"/>
              <a:t>2. On-board video processing (</a:t>
            </a:r>
            <a:r>
              <a:rPr lang="en-US" kern="0" dirty="0" smtClean="0">
                <a:solidFill>
                  <a:schemeClr val="accent2">
                    <a:lumMod val="75000"/>
                  </a:schemeClr>
                </a:solidFill>
              </a:rPr>
              <a:t>non-/mission-critical</a:t>
            </a:r>
            <a:r>
              <a:rPr lang="en-US" kern="0" dirty="0" smtClean="0"/>
              <a:t>)</a:t>
            </a:r>
          </a:p>
          <a:p>
            <a:pPr>
              <a:lnSpc>
                <a:spcPct val="100000"/>
              </a:lnSpc>
            </a:pPr>
            <a:endParaRPr lang="en-US" sz="1800" kern="0" dirty="0" smtClean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08" y="980728"/>
            <a:ext cx="7272236" cy="356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2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Safety-critical flight algorithms</a:t>
            </a:r>
          </a:p>
          <a:p>
            <a:pPr lvl="1"/>
            <a:r>
              <a:rPr lang="en-US" dirty="0" smtClean="0"/>
              <a:t>Sensor processing</a:t>
            </a:r>
          </a:p>
          <a:p>
            <a:pPr lvl="1"/>
            <a:r>
              <a:rPr lang="en-US" dirty="0" smtClean="0"/>
              <a:t>Remote control processing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ttitude and altitude controller (standard PID)</a:t>
            </a:r>
          </a:p>
          <a:p>
            <a:pPr lvl="1"/>
            <a:r>
              <a:rPr lang="en-US" b="1" dirty="0" smtClean="0"/>
              <a:t>Failure </a:t>
            </a:r>
            <a:r>
              <a:rPr lang="en-US" b="1" dirty="0" smtClean="0">
                <a:sym typeface="Wingdings" panose="05000000000000000000" pitchFamily="2" charset="2"/>
              </a:rPr>
              <a:t> System will crash</a:t>
            </a:r>
            <a:endParaRPr lang="en-US" b="1" dirty="0" smtClean="0"/>
          </a:p>
          <a:p>
            <a:pPr lvl="1"/>
            <a:endParaRPr lang="en-US" dirty="0"/>
          </a:p>
          <a:p>
            <a:r>
              <a:rPr lang="en-US" dirty="0" smtClean="0">
                <a:solidFill>
                  <a:schemeClr val="accent2"/>
                </a:solidFill>
              </a:rPr>
              <a:t>Non-/Mission-critical object detection</a:t>
            </a:r>
          </a:p>
          <a:p>
            <a:pPr lvl="1"/>
            <a:r>
              <a:rPr lang="en-US" dirty="0" smtClean="0"/>
              <a:t>Video grabbing from camera</a:t>
            </a:r>
          </a:p>
          <a:p>
            <a:pPr lvl="1"/>
            <a:r>
              <a:rPr lang="en-US" dirty="0" smtClean="0"/>
              <a:t>Object detection</a:t>
            </a:r>
          </a:p>
          <a:p>
            <a:pPr lvl="1"/>
            <a:r>
              <a:rPr lang="en-US" dirty="0" smtClean="0"/>
              <a:t>Adjustment of camera gimbal to follow object</a:t>
            </a:r>
          </a:p>
          <a:p>
            <a:pPr lvl="1"/>
            <a:r>
              <a:rPr lang="en-US" b="1" dirty="0" smtClean="0"/>
              <a:t>Failure </a:t>
            </a:r>
            <a:r>
              <a:rPr lang="en-US" b="1" dirty="0" smtClean="0">
                <a:sym typeface="Wingdings" panose="05000000000000000000" pitchFamily="2" charset="2"/>
              </a:rPr>
              <a:t> Quality of Service </a:t>
            </a:r>
          </a:p>
          <a:p>
            <a:pPr lvl="1"/>
            <a:endParaRPr lang="en-US" b="1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Safety-critical task has to be separated by the architecture to avoid all influences through other tasks</a:t>
            </a:r>
            <a:endParaRPr lang="en-US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description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AFD880-3335-4C46-95E2-14D303441FF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2329039E-675F-42CD-A7C6-C2B0B4C5052A}" type="datetime1">
              <a:rPr lang="en-US" smtClean="0"/>
              <a:t>2/9/2016</a:t>
            </a:fld>
            <a:endParaRPr lang="en-US" dirty="0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Aft>
                <a:spcPts val="600"/>
              </a:spcAft>
              <a:buSzPct val="75000"/>
              <a:buChar char="►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ct val="0"/>
              </a:spcAft>
              <a:buSzTx/>
              <a:buFontTx/>
              <a:buNone/>
            </a:pPr>
            <a:r>
              <a:rPr lang="en-US" altLang="de-DE" sz="1000" dirty="0" smtClean="0">
                <a:solidFill>
                  <a:schemeClr val="bg1"/>
                </a:solidFill>
              </a:rPr>
              <a:t>Sören Schreiner – OFFIS </a:t>
            </a:r>
            <a:r>
              <a:rPr lang="en-US" altLang="de-DE" sz="1000" dirty="0" err="1" smtClean="0">
                <a:solidFill>
                  <a:schemeClr val="bg1"/>
                </a:solidFill>
              </a:rPr>
              <a:t>e.V</a:t>
            </a:r>
            <a:r>
              <a:rPr lang="en-US" altLang="de-DE" sz="1000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0" contras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05" r="7988" b="7433"/>
          <a:stretch/>
        </p:blipFill>
        <p:spPr>
          <a:xfrm>
            <a:off x="6228184" y="3284984"/>
            <a:ext cx="2592288" cy="2088232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335" y="1063594"/>
            <a:ext cx="3228154" cy="168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59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State-of-the-art </a:t>
            </a:r>
            <a:r>
              <a:rPr lang="en-US" dirty="0"/>
              <a:t>mixed-critical </a:t>
            </a:r>
            <a:r>
              <a:rPr lang="en-US" dirty="0" smtClean="0"/>
              <a:t>system </a:t>
            </a:r>
            <a:r>
              <a:rPr lang="en-US" dirty="0"/>
              <a:t>design</a:t>
            </a:r>
            <a:endParaRPr lang="en-US" altLang="de-DE" dirty="0" smtClean="0"/>
          </a:p>
        </p:txBody>
      </p:sp>
      <p:sp>
        <p:nvSpPr>
          <p:cNvPr id="8196" name="Fußzeilenplatzhalt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Aft>
                <a:spcPts val="600"/>
              </a:spcAft>
              <a:buSzPct val="75000"/>
              <a:buChar char="►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ct val="0"/>
              </a:spcAft>
              <a:buSzTx/>
              <a:buFontTx/>
              <a:buNone/>
            </a:pPr>
            <a:r>
              <a:rPr lang="en-US" altLang="de-DE" sz="1000" dirty="0" smtClean="0">
                <a:solidFill>
                  <a:schemeClr val="bg1"/>
                </a:solidFill>
              </a:rPr>
              <a:t>Sören Schreiner – OFFIS </a:t>
            </a:r>
            <a:r>
              <a:rPr lang="en-US" altLang="de-DE" sz="1000" dirty="0" err="1" smtClean="0">
                <a:solidFill>
                  <a:schemeClr val="bg1"/>
                </a:solidFill>
              </a:rPr>
              <a:t>e.V</a:t>
            </a:r>
            <a:r>
              <a:rPr lang="en-US" altLang="de-DE" sz="1000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8197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Aft>
                <a:spcPts val="600"/>
              </a:spcAft>
              <a:buSzPct val="75000"/>
              <a:buChar char="►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Aft>
                <a:spcPct val="0"/>
              </a:spcAft>
              <a:buSzTx/>
              <a:buFontTx/>
              <a:buNone/>
            </a:pPr>
            <a:fld id="{9EF2D64D-A8A3-450E-A841-49E536010EB1}" type="slidenum">
              <a:rPr lang="en-US" altLang="de-DE" sz="2200" smtClean="0">
                <a:solidFill>
                  <a:schemeClr val="bg2"/>
                </a:solidFill>
              </a:rPr>
              <a:pPr algn="r" eaLnBrk="1" hangingPunct="1">
                <a:spcAft>
                  <a:spcPct val="0"/>
                </a:spcAft>
                <a:buSzTx/>
                <a:buFontTx/>
                <a:buNone/>
              </a:pPr>
              <a:t>6</a:t>
            </a:fld>
            <a:endParaRPr lang="en-US" altLang="de-DE" sz="2200" dirty="0" smtClean="0">
              <a:solidFill>
                <a:schemeClr val="bg2"/>
              </a:solidFill>
            </a:endParaRPr>
          </a:p>
        </p:txBody>
      </p:sp>
      <p:sp>
        <p:nvSpPr>
          <p:cNvPr id="8198" name="Datumsplatzhalter 5"/>
          <p:cNvSpPr>
            <a:spLocks noGrp="1"/>
          </p:cNvSpPr>
          <p:nvPr>
            <p:ph type="dt" sz="half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Aft>
                <a:spcPts val="600"/>
              </a:spcAft>
              <a:buSzPct val="75000"/>
              <a:buChar char="►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ct val="0"/>
              </a:spcAft>
              <a:buSzTx/>
              <a:buFontTx/>
              <a:buNone/>
            </a:pPr>
            <a:fld id="{6E978705-59B7-4E7F-A7EB-54817FA08855}" type="datetime1">
              <a:rPr lang="en-US" altLang="de-DE" sz="1000" smtClean="0">
                <a:solidFill>
                  <a:schemeClr val="bg1"/>
                </a:solidFill>
              </a:rPr>
              <a:t>2/9/2016</a:t>
            </a:fld>
            <a:endParaRPr lang="en-US" altLang="de-DE" sz="1000" dirty="0" smtClean="0">
              <a:solidFill>
                <a:schemeClr val="bg1"/>
              </a:solidFill>
            </a:endParaRPr>
          </a:p>
        </p:txBody>
      </p:sp>
      <p:grpSp>
        <p:nvGrpSpPr>
          <p:cNvPr id="12" name="Gruppierung 41"/>
          <p:cNvGrpSpPr/>
          <p:nvPr/>
        </p:nvGrpSpPr>
        <p:grpSpPr>
          <a:xfrm>
            <a:off x="914691" y="2672918"/>
            <a:ext cx="3106723" cy="771627"/>
            <a:chOff x="2749899" y="3972950"/>
            <a:chExt cx="3358727" cy="834219"/>
          </a:xfrm>
        </p:grpSpPr>
        <p:sp>
          <p:nvSpPr>
            <p:cNvPr id="13" name="Rechteck 12"/>
            <p:cNvSpPr/>
            <p:nvPr/>
          </p:nvSpPr>
          <p:spPr>
            <a:xfrm>
              <a:off x="2749899" y="3972950"/>
              <a:ext cx="3358727" cy="8342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hteck 13"/>
            <p:cNvSpPr/>
            <p:nvPr/>
          </p:nvSpPr>
          <p:spPr>
            <a:xfrm>
              <a:off x="3760496" y="4147715"/>
              <a:ext cx="961298" cy="471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smtClean="0">
                  <a:solidFill>
                    <a:schemeClr val="tx1"/>
                  </a:solidFill>
                </a:rPr>
                <a:t>Memory</a:t>
              </a:r>
            </a:p>
          </p:txBody>
        </p:sp>
        <p:sp>
          <p:nvSpPr>
            <p:cNvPr id="15" name="Rechteck 14"/>
            <p:cNvSpPr/>
            <p:nvPr/>
          </p:nvSpPr>
          <p:spPr>
            <a:xfrm>
              <a:off x="2799197" y="4147715"/>
              <a:ext cx="961299" cy="471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smtClean="0">
                  <a:solidFill>
                    <a:schemeClr val="tx1"/>
                  </a:solidFill>
                </a:rPr>
                <a:t>CPU</a:t>
              </a:r>
            </a:p>
          </p:txBody>
        </p:sp>
        <p:sp>
          <p:nvSpPr>
            <p:cNvPr id="16" name="Rechteck 15"/>
            <p:cNvSpPr/>
            <p:nvPr/>
          </p:nvSpPr>
          <p:spPr>
            <a:xfrm>
              <a:off x="4727623" y="4147715"/>
              <a:ext cx="964214" cy="471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smtClean="0">
                  <a:solidFill>
                    <a:schemeClr val="tx1"/>
                  </a:solidFill>
                </a:rPr>
                <a:t>HW IP</a:t>
              </a: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5642538" y="4089458"/>
              <a:ext cx="466088" cy="332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 smtClean="0">
                  <a:solidFill>
                    <a:schemeClr val="tx1"/>
                  </a:solidFill>
                </a:rPr>
                <a:t>...</a:t>
              </a:r>
              <a:endParaRPr lang="de-DE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1359278" y="2456892"/>
            <a:ext cx="2143519" cy="379633"/>
            <a:chOff x="1359278" y="2450279"/>
            <a:chExt cx="2143519" cy="379633"/>
          </a:xfrm>
        </p:grpSpPr>
        <p:cxnSp>
          <p:nvCxnSpPr>
            <p:cNvPr id="19" name="Gerade Verbindung 9"/>
            <p:cNvCxnSpPr>
              <a:stCxn id="8" idx="2"/>
            </p:cNvCxnSpPr>
            <p:nvPr/>
          </p:nvCxnSpPr>
          <p:spPr>
            <a:xfrm rot="5400000">
              <a:off x="1198429" y="2611130"/>
              <a:ext cx="379632" cy="57932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Gerade Verbindung 10"/>
            <p:cNvCxnSpPr>
              <a:stCxn id="9" idx="2"/>
            </p:cNvCxnSpPr>
            <p:nvPr/>
          </p:nvCxnSpPr>
          <p:spPr>
            <a:xfrm rot="5400000">
              <a:off x="1717787" y="2091771"/>
              <a:ext cx="379632" cy="109665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Gerade Verbindung 11"/>
            <p:cNvCxnSpPr>
              <a:stCxn id="10" idx="2"/>
            </p:cNvCxnSpPr>
            <p:nvPr/>
          </p:nvCxnSpPr>
          <p:spPr>
            <a:xfrm rot="5400000">
              <a:off x="2241221" y="1568337"/>
              <a:ext cx="379633" cy="2143518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Gerade Verbindung 12"/>
            <p:cNvCxnSpPr>
              <a:stCxn id="8" idx="2"/>
            </p:cNvCxnSpPr>
            <p:nvPr/>
          </p:nvCxnSpPr>
          <p:spPr>
            <a:xfrm rot="16200000" flipH="1">
              <a:off x="1643014" y="2224475"/>
              <a:ext cx="379632" cy="83124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Gerade Verbindung 13"/>
            <p:cNvCxnSpPr>
              <a:stCxn id="9" idx="2"/>
            </p:cNvCxnSpPr>
            <p:nvPr/>
          </p:nvCxnSpPr>
          <p:spPr>
            <a:xfrm rot="5400000">
              <a:off x="2162374" y="2536357"/>
              <a:ext cx="379632" cy="207477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Gerade Verbindung 14"/>
            <p:cNvCxnSpPr>
              <a:stCxn id="10" idx="2"/>
            </p:cNvCxnSpPr>
            <p:nvPr/>
          </p:nvCxnSpPr>
          <p:spPr>
            <a:xfrm rot="5400000">
              <a:off x="3133763" y="2460879"/>
              <a:ext cx="379633" cy="358433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" name="Gruppierung 41"/>
          <p:cNvGrpSpPr/>
          <p:nvPr/>
        </p:nvGrpSpPr>
        <p:grpSpPr>
          <a:xfrm>
            <a:off x="4658387" y="2672916"/>
            <a:ext cx="3106723" cy="771626"/>
            <a:chOff x="2749899" y="3972949"/>
            <a:chExt cx="3358727" cy="834218"/>
          </a:xfrm>
        </p:grpSpPr>
        <p:sp>
          <p:nvSpPr>
            <p:cNvPr id="29" name="Rechteck 28"/>
            <p:cNvSpPr/>
            <p:nvPr/>
          </p:nvSpPr>
          <p:spPr>
            <a:xfrm>
              <a:off x="2749899" y="3972949"/>
              <a:ext cx="3358727" cy="834218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33" name="Textfeld 32"/>
            <p:cNvSpPr txBox="1"/>
            <p:nvPr/>
          </p:nvSpPr>
          <p:spPr>
            <a:xfrm>
              <a:off x="5642539" y="4089457"/>
              <a:ext cx="466087" cy="332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 smtClean="0">
                  <a:solidFill>
                    <a:schemeClr val="tx1"/>
                  </a:solidFill>
                </a:rPr>
                <a:t>...</a:t>
              </a:r>
              <a:endParaRPr lang="de-DE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0" name="Rechteck 29"/>
            <p:cNvSpPr/>
            <p:nvPr/>
          </p:nvSpPr>
          <p:spPr>
            <a:xfrm>
              <a:off x="3761274" y="4147717"/>
              <a:ext cx="961298" cy="4713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000"/>
                </a:lnSpc>
              </a:pPr>
              <a:r>
                <a:rPr lang="de-DE" sz="1400" dirty="0">
                  <a:solidFill>
                    <a:schemeClr val="tx1"/>
                  </a:solidFill>
                </a:rPr>
                <a:t>Memory</a:t>
              </a:r>
            </a:p>
          </p:txBody>
        </p:sp>
        <p:sp>
          <p:nvSpPr>
            <p:cNvPr id="31" name="Rechteck 30"/>
            <p:cNvSpPr/>
            <p:nvPr/>
          </p:nvSpPr>
          <p:spPr>
            <a:xfrm>
              <a:off x="2799975" y="4147715"/>
              <a:ext cx="961299" cy="4714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smtClean="0">
                  <a:solidFill>
                    <a:schemeClr val="tx1"/>
                  </a:solidFill>
                </a:rPr>
                <a:t>CPU</a:t>
              </a:r>
            </a:p>
          </p:txBody>
        </p:sp>
        <p:sp>
          <p:nvSpPr>
            <p:cNvPr id="32" name="Rechteck 31"/>
            <p:cNvSpPr/>
            <p:nvPr/>
          </p:nvSpPr>
          <p:spPr>
            <a:xfrm>
              <a:off x="4728401" y="4147715"/>
              <a:ext cx="964214" cy="4714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smtClean="0">
                  <a:solidFill>
                    <a:schemeClr val="tx1"/>
                  </a:solidFill>
                </a:rPr>
                <a:t>HW IP</a:t>
              </a:r>
            </a:p>
          </p:txBody>
        </p:sp>
      </p:grpSp>
      <p:grpSp>
        <p:nvGrpSpPr>
          <p:cNvPr id="34" name="Gruppieren 33"/>
          <p:cNvGrpSpPr/>
          <p:nvPr/>
        </p:nvGrpSpPr>
        <p:grpSpPr>
          <a:xfrm>
            <a:off x="5102974" y="2456892"/>
            <a:ext cx="1785084" cy="379632"/>
            <a:chOff x="5102974" y="2450279"/>
            <a:chExt cx="1785084" cy="379632"/>
          </a:xfrm>
        </p:grpSpPr>
        <p:cxnSp>
          <p:nvCxnSpPr>
            <p:cNvPr id="35" name="Gerade Verbindung 25"/>
            <p:cNvCxnSpPr>
              <a:stCxn id="25" idx="2"/>
            </p:cNvCxnSpPr>
            <p:nvPr/>
          </p:nvCxnSpPr>
          <p:spPr>
            <a:xfrm rot="5400000">
              <a:off x="5211569" y="2341685"/>
              <a:ext cx="379632" cy="59682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Gerade Verbindung 26"/>
            <p:cNvCxnSpPr>
              <a:stCxn id="26" idx="2"/>
            </p:cNvCxnSpPr>
            <p:nvPr/>
          </p:nvCxnSpPr>
          <p:spPr>
            <a:xfrm rot="5400000">
              <a:off x="5730927" y="1822326"/>
              <a:ext cx="379632" cy="1635537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Gerade Verbindung 27"/>
            <p:cNvCxnSpPr>
              <a:stCxn id="25" idx="2"/>
            </p:cNvCxnSpPr>
            <p:nvPr/>
          </p:nvCxnSpPr>
          <p:spPr>
            <a:xfrm rot="16200000" flipH="1">
              <a:off x="5656154" y="2493918"/>
              <a:ext cx="379632" cy="292353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Gerade Verbindung 28"/>
            <p:cNvCxnSpPr>
              <a:stCxn id="26" idx="2"/>
            </p:cNvCxnSpPr>
            <p:nvPr/>
          </p:nvCxnSpPr>
          <p:spPr>
            <a:xfrm rot="16200000" flipH="1">
              <a:off x="6623469" y="2565321"/>
              <a:ext cx="379632" cy="149547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9" name="Gruppieren 38"/>
          <p:cNvGrpSpPr/>
          <p:nvPr/>
        </p:nvGrpSpPr>
        <p:grpSpPr>
          <a:xfrm>
            <a:off x="35496" y="3610896"/>
            <a:ext cx="2538616" cy="1212764"/>
            <a:chOff x="35496" y="3390673"/>
            <a:chExt cx="2538616" cy="1212764"/>
          </a:xfrm>
        </p:grpSpPr>
        <p:grpSp>
          <p:nvGrpSpPr>
            <p:cNvPr id="40" name="Gruppierung 156"/>
            <p:cNvGrpSpPr/>
            <p:nvPr/>
          </p:nvGrpSpPr>
          <p:grpSpPr>
            <a:xfrm>
              <a:off x="408882" y="3390673"/>
              <a:ext cx="1972913" cy="873895"/>
              <a:chOff x="327318" y="3382930"/>
              <a:chExt cx="1972913" cy="873895"/>
            </a:xfrm>
          </p:grpSpPr>
          <p:cxnSp>
            <p:nvCxnSpPr>
              <p:cNvPr id="48" name="Gerade Verbindung 56"/>
              <p:cNvCxnSpPr/>
              <p:nvPr/>
            </p:nvCxnSpPr>
            <p:spPr>
              <a:xfrm rot="16200000" flipH="1">
                <a:off x="-109628" y="3819876"/>
                <a:ext cx="873895" cy="3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 Verbindung mit Pfeil 48"/>
              <p:cNvCxnSpPr/>
              <p:nvPr/>
            </p:nvCxnSpPr>
            <p:spPr>
              <a:xfrm>
                <a:off x="327318" y="4255237"/>
                <a:ext cx="1972913" cy="158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echteck 49"/>
              <p:cNvSpPr/>
              <p:nvPr/>
            </p:nvSpPr>
            <p:spPr>
              <a:xfrm>
                <a:off x="333427" y="3767812"/>
                <a:ext cx="853106" cy="17460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1" name="Rechteck 50"/>
              <p:cNvSpPr/>
              <p:nvPr/>
            </p:nvSpPr>
            <p:spPr>
              <a:xfrm>
                <a:off x="333426" y="3767812"/>
                <a:ext cx="152400" cy="179648"/>
              </a:xfrm>
              <a:prstGeom prst="rect">
                <a:avLst/>
              </a:prstGeom>
              <a:solidFill>
                <a:srgbClr val="FF0000"/>
              </a:solidFill>
              <a:ln w="0" cap="flat" cmpd="sng" algn="ctr">
                <a:solidFill>
                  <a:schemeClr val="bg1">
                    <a:lumMod val="75000"/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2" name="Rechteck 51"/>
              <p:cNvSpPr/>
              <p:nvPr/>
            </p:nvSpPr>
            <p:spPr>
              <a:xfrm>
                <a:off x="1034133" y="3766338"/>
                <a:ext cx="152400" cy="179648"/>
              </a:xfrm>
              <a:prstGeom prst="rect">
                <a:avLst/>
              </a:prstGeom>
              <a:solidFill>
                <a:srgbClr val="FF0000"/>
              </a:solidFill>
              <a:ln w="0" cap="flat" cmpd="sng" algn="ctr">
                <a:solidFill>
                  <a:schemeClr val="bg1">
                    <a:lumMod val="75000"/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53" name="Gruppierung 130"/>
              <p:cNvGrpSpPr/>
              <p:nvPr/>
            </p:nvGrpSpPr>
            <p:grpSpPr>
              <a:xfrm>
                <a:off x="507131" y="3473348"/>
                <a:ext cx="483299" cy="179648"/>
                <a:chOff x="302162" y="5226361"/>
                <a:chExt cx="483299" cy="179648"/>
              </a:xfrm>
            </p:grpSpPr>
            <p:sp>
              <p:nvSpPr>
                <p:cNvPr id="58" name="Rechteck 57"/>
                <p:cNvSpPr/>
                <p:nvPr/>
              </p:nvSpPr>
              <p:spPr>
                <a:xfrm>
                  <a:off x="302162" y="5231408"/>
                  <a:ext cx="483299" cy="17460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317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9" name="Rechteck 58"/>
                <p:cNvSpPr/>
                <p:nvPr/>
              </p:nvSpPr>
              <p:spPr>
                <a:xfrm>
                  <a:off x="592666" y="5226361"/>
                  <a:ext cx="152400" cy="179648"/>
                </a:xfrm>
                <a:prstGeom prst="rect">
                  <a:avLst/>
                </a:prstGeom>
                <a:solidFill>
                  <a:srgbClr val="FF0000"/>
                </a:solidFill>
                <a:ln w="0" cap="flat" cmpd="sng" algn="ctr">
                  <a:solidFill>
                    <a:schemeClr val="bg1">
                      <a:lumMod val="75000"/>
                      <a:alpha val="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54" name="Gruppierung 135"/>
              <p:cNvGrpSpPr/>
              <p:nvPr/>
            </p:nvGrpSpPr>
            <p:grpSpPr>
              <a:xfrm>
                <a:off x="1186533" y="4011575"/>
                <a:ext cx="674115" cy="179648"/>
                <a:chOff x="302162" y="5226361"/>
                <a:chExt cx="674115" cy="179648"/>
              </a:xfrm>
            </p:grpSpPr>
            <p:sp>
              <p:nvSpPr>
                <p:cNvPr id="56" name="Rechteck 55"/>
                <p:cNvSpPr/>
                <p:nvPr/>
              </p:nvSpPr>
              <p:spPr>
                <a:xfrm>
                  <a:off x="302162" y="5231408"/>
                  <a:ext cx="674115" cy="17460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317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7" name="Rechteck 56"/>
                <p:cNvSpPr/>
                <p:nvPr/>
              </p:nvSpPr>
              <p:spPr>
                <a:xfrm>
                  <a:off x="592666" y="5226361"/>
                  <a:ext cx="152400" cy="17964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0" cap="flat" cmpd="sng" algn="ctr">
                  <a:solidFill>
                    <a:schemeClr val="bg1">
                      <a:lumMod val="75000"/>
                      <a:alpha val="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55" name="Rechteck 54"/>
              <p:cNvSpPr/>
              <p:nvPr/>
            </p:nvSpPr>
            <p:spPr>
              <a:xfrm>
                <a:off x="507130" y="3767812"/>
                <a:ext cx="483299" cy="179648"/>
              </a:xfrm>
              <a:prstGeom prst="rect">
                <a:avLst/>
              </a:prstGeom>
              <a:solidFill>
                <a:schemeClr val="bg1"/>
              </a:solidFill>
              <a:ln w="0" cap="flat" cmpd="sng" algn="ctr">
                <a:solidFill>
                  <a:schemeClr val="bg1">
                    <a:lumMod val="75000"/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1" name="Gruppierung 138"/>
            <p:cNvGrpSpPr/>
            <p:nvPr/>
          </p:nvGrpSpPr>
          <p:grpSpPr>
            <a:xfrm>
              <a:off x="35496" y="3412234"/>
              <a:ext cx="393056" cy="839653"/>
              <a:chOff x="33863" y="3404491"/>
              <a:chExt cx="393056" cy="839653"/>
            </a:xfrm>
          </p:grpSpPr>
          <p:sp>
            <p:nvSpPr>
              <p:cNvPr id="45" name="Textfeld 44"/>
              <p:cNvSpPr txBox="1"/>
              <p:nvPr/>
            </p:nvSpPr>
            <p:spPr>
              <a:xfrm>
                <a:off x="33863" y="3404491"/>
                <a:ext cx="393056" cy="296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dirty="0" smtClean="0">
                    <a:solidFill>
                      <a:schemeClr val="tx1"/>
                    </a:solidFill>
                  </a:rPr>
                  <a:t>F1</a:t>
                </a: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Textfeld 45"/>
              <p:cNvSpPr txBox="1"/>
              <p:nvPr/>
            </p:nvSpPr>
            <p:spPr>
              <a:xfrm>
                <a:off x="33863" y="3686864"/>
                <a:ext cx="393056" cy="296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dirty="0" smtClean="0">
                    <a:solidFill>
                      <a:schemeClr val="tx1"/>
                    </a:solidFill>
                  </a:rPr>
                  <a:t>F2</a:t>
                </a: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Textfeld 46"/>
              <p:cNvSpPr txBox="1"/>
              <p:nvPr/>
            </p:nvSpPr>
            <p:spPr>
              <a:xfrm>
                <a:off x="33863" y="3947460"/>
                <a:ext cx="393056" cy="296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dirty="0" smtClean="0">
                    <a:solidFill>
                      <a:schemeClr val="tx1"/>
                    </a:solidFill>
                  </a:rPr>
                  <a:t>F3</a:t>
                </a: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2" name="Gerade Verbindung 148"/>
            <p:cNvCxnSpPr/>
            <p:nvPr/>
          </p:nvCxnSpPr>
          <p:spPr>
            <a:xfrm rot="5400000">
              <a:off x="2026747" y="4122604"/>
              <a:ext cx="336389" cy="1588"/>
            </a:xfrm>
            <a:prstGeom prst="line">
              <a:avLst/>
            </a:prstGeom>
            <a:ln>
              <a:head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feld 42"/>
            <p:cNvSpPr txBox="1"/>
            <p:nvPr/>
          </p:nvSpPr>
          <p:spPr>
            <a:xfrm>
              <a:off x="2339752" y="4077072"/>
              <a:ext cx="234360" cy="2966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>
                  <a:solidFill>
                    <a:schemeClr val="tx1"/>
                  </a:solidFill>
                </a:rPr>
                <a:t>t</a:t>
              </a: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44" name="Textfeld 43"/>
            <p:cNvSpPr txBox="1"/>
            <p:nvPr/>
          </p:nvSpPr>
          <p:spPr>
            <a:xfrm>
              <a:off x="1954456" y="4293096"/>
              <a:ext cx="529312" cy="3103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>
                  <a:solidFill>
                    <a:schemeClr val="tx1"/>
                  </a:solidFill>
                </a:rPr>
                <a:t>d</a:t>
              </a:r>
              <a:r>
                <a:rPr lang="de-DE" sz="1400" baseline="-25000" dirty="0" smtClean="0">
                  <a:solidFill>
                    <a:schemeClr val="tx1"/>
                  </a:solidFill>
                </a:rPr>
                <a:t>2-&gt;3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63" name="Picture 2" descr="http://images.trulia.com/blogimg/9/6/f/8/382213_1340842002810_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363" y="3511933"/>
            <a:ext cx="686093" cy="72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8" descr="http://www.xminiipodspeaker.com/wp-content/uploads/2010/10/xmini-battery-lif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022175" y="2679507"/>
            <a:ext cx="858057" cy="59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clker.com/cliparts/9/T/u/6/j/K/cold-weather-termometer-icon-md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44"/>
          <a:stretch/>
        </p:blipFill>
        <p:spPr bwMode="auto">
          <a:xfrm>
            <a:off x="8756961" y="2572301"/>
            <a:ext cx="266261" cy="86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C:\Users\kgruettner\Desktop\Wappen_Achtung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944" y="3650689"/>
            <a:ext cx="439740" cy="46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C:\Users\kgruettner\Desktop\Wappen_Achtung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372" y="2220103"/>
            <a:ext cx="439740" cy="46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:\Users\kgruettner\Desktop\Wappen_Achtung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189" y="2220103"/>
            <a:ext cx="439740" cy="46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9" name="Gruppieren 68"/>
          <p:cNvGrpSpPr/>
          <p:nvPr/>
        </p:nvGrpSpPr>
        <p:grpSpPr>
          <a:xfrm>
            <a:off x="6372200" y="3558007"/>
            <a:ext cx="2773816" cy="1243344"/>
            <a:chOff x="6555208" y="3337784"/>
            <a:chExt cx="2773816" cy="1243344"/>
          </a:xfrm>
        </p:grpSpPr>
        <p:grpSp>
          <p:nvGrpSpPr>
            <p:cNvPr id="70" name="Gruppierung 143"/>
            <p:cNvGrpSpPr/>
            <p:nvPr/>
          </p:nvGrpSpPr>
          <p:grpSpPr>
            <a:xfrm>
              <a:off x="6555208" y="3660739"/>
              <a:ext cx="393056" cy="579057"/>
              <a:chOff x="14578" y="3404491"/>
              <a:chExt cx="393056" cy="579057"/>
            </a:xfrm>
          </p:grpSpPr>
          <p:sp>
            <p:nvSpPr>
              <p:cNvPr id="82" name="Textfeld 81"/>
              <p:cNvSpPr txBox="1"/>
              <p:nvPr/>
            </p:nvSpPr>
            <p:spPr>
              <a:xfrm>
                <a:off x="14578" y="3404491"/>
                <a:ext cx="393056" cy="296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dirty="0" smtClean="0">
                    <a:solidFill>
                      <a:schemeClr val="tx1"/>
                    </a:solidFill>
                  </a:rPr>
                  <a:t>F4</a:t>
                </a: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Textfeld 82"/>
              <p:cNvSpPr txBox="1"/>
              <p:nvPr/>
            </p:nvSpPr>
            <p:spPr>
              <a:xfrm>
                <a:off x="14578" y="3686864"/>
                <a:ext cx="393056" cy="296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dirty="0" smtClean="0">
                    <a:solidFill>
                      <a:schemeClr val="tx1"/>
                    </a:solidFill>
                  </a:rPr>
                  <a:t>F5</a:t>
                </a: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1" name="Rechteck 70"/>
            <p:cNvSpPr/>
            <p:nvPr/>
          </p:nvSpPr>
          <p:spPr>
            <a:xfrm>
              <a:off x="7766456" y="3971476"/>
              <a:ext cx="887775" cy="1746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2" name="Rechteck 71"/>
            <p:cNvSpPr/>
            <p:nvPr/>
          </p:nvSpPr>
          <p:spPr>
            <a:xfrm>
              <a:off x="7766456" y="3966429"/>
              <a:ext cx="152400" cy="17964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0" cap="flat" cmpd="sng" algn="ctr">
              <a:solidFill>
                <a:schemeClr val="bg1">
                  <a:lumMod val="75000"/>
                  <a:alpha val="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3" name="Gerade Verbindung 50"/>
            <p:cNvCxnSpPr/>
            <p:nvPr/>
          </p:nvCxnSpPr>
          <p:spPr>
            <a:xfrm rot="16200000" flipH="1">
              <a:off x="6470295" y="3774730"/>
              <a:ext cx="873895" cy="3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 Verbindung mit Pfeil 73"/>
            <p:cNvCxnSpPr/>
            <p:nvPr/>
          </p:nvCxnSpPr>
          <p:spPr>
            <a:xfrm>
              <a:off x="6907241" y="4210091"/>
              <a:ext cx="2236759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uppierung 224"/>
            <p:cNvGrpSpPr/>
            <p:nvPr/>
          </p:nvGrpSpPr>
          <p:grpSpPr>
            <a:xfrm>
              <a:off x="6907245" y="3723431"/>
              <a:ext cx="861290" cy="179648"/>
              <a:chOff x="6825681" y="3715688"/>
              <a:chExt cx="861290" cy="179648"/>
            </a:xfrm>
          </p:grpSpPr>
          <p:sp>
            <p:nvSpPr>
              <p:cNvPr id="80" name="Rechteck 79"/>
              <p:cNvSpPr/>
              <p:nvPr/>
            </p:nvSpPr>
            <p:spPr>
              <a:xfrm>
                <a:off x="6825681" y="3720735"/>
                <a:ext cx="859212" cy="16234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1" name="Rechteck 80"/>
              <p:cNvSpPr/>
              <p:nvPr/>
            </p:nvSpPr>
            <p:spPr>
              <a:xfrm>
                <a:off x="7534571" y="3715688"/>
                <a:ext cx="152400" cy="179648"/>
              </a:xfrm>
              <a:prstGeom prst="rect">
                <a:avLst/>
              </a:prstGeom>
              <a:solidFill>
                <a:srgbClr val="FF0000"/>
              </a:solidFill>
              <a:ln w="0" cap="flat" cmpd="sng" algn="ctr">
                <a:solidFill>
                  <a:schemeClr val="bg1">
                    <a:lumMod val="75000"/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76" name="Textfeld 75"/>
            <p:cNvSpPr txBox="1"/>
            <p:nvPr/>
          </p:nvSpPr>
          <p:spPr>
            <a:xfrm>
              <a:off x="9094664" y="3967884"/>
              <a:ext cx="234360" cy="2966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>
                  <a:solidFill>
                    <a:schemeClr val="tx1"/>
                  </a:solidFill>
                </a:rPr>
                <a:t>t</a:t>
              </a: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77" name="Textfeld 76"/>
            <p:cNvSpPr txBox="1"/>
            <p:nvPr/>
          </p:nvSpPr>
          <p:spPr>
            <a:xfrm>
              <a:off x="8532440" y="4284444"/>
              <a:ext cx="529312" cy="2966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>
                  <a:solidFill>
                    <a:schemeClr val="tx1"/>
                  </a:solidFill>
                </a:rPr>
                <a:t>d</a:t>
              </a:r>
              <a:r>
                <a:rPr lang="de-DE" sz="1400" baseline="-25000" dirty="0">
                  <a:solidFill>
                    <a:schemeClr val="tx1"/>
                  </a:solidFill>
                </a:rPr>
                <a:t>4</a:t>
              </a:r>
              <a:r>
                <a:rPr lang="de-DE" sz="1400" baseline="-25000" dirty="0" smtClean="0">
                  <a:solidFill>
                    <a:schemeClr val="tx1"/>
                  </a:solidFill>
                </a:rPr>
                <a:t>-&gt;5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78" name="Gerade Verbindung 87"/>
            <p:cNvCxnSpPr/>
            <p:nvPr/>
          </p:nvCxnSpPr>
          <p:spPr>
            <a:xfrm rot="5400000">
              <a:off x="8365040" y="4028449"/>
              <a:ext cx="336389" cy="1588"/>
            </a:xfrm>
            <a:prstGeom prst="line">
              <a:avLst/>
            </a:prstGeom>
            <a:ln>
              <a:head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 Verbindung 88"/>
            <p:cNvCxnSpPr/>
            <p:nvPr/>
          </p:nvCxnSpPr>
          <p:spPr>
            <a:xfrm rot="5400000">
              <a:off x="8878536" y="4028800"/>
              <a:ext cx="336389" cy="1588"/>
            </a:xfrm>
            <a:prstGeom prst="line">
              <a:avLst/>
            </a:prstGeom>
            <a:ln>
              <a:head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Textfeld 83"/>
          <p:cNvSpPr txBox="1"/>
          <p:nvPr/>
        </p:nvSpPr>
        <p:spPr>
          <a:xfrm>
            <a:off x="728160" y="4735740"/>
            <a:ext cx="3099107" cy="1069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buSzPct val="100000"/>
            </a:pPr>
            <a:r>
              <a:rPr lang="en-US" sz="1400" dirty="0" smtClean="0">
                <a:solidFill>
                  <a:schemeClr val="tx1"/>
                </a:solidFill>
              </a:rPr>
              <a:t>Application 1</a:t>
            </a:r>
          </a:p>
          <a:p>
            <a:pPr marL="171450" indent="-171450">
              <a:lnSpc>
                <a:spcPct val="100000"/>
              </a:lnSpc>
              <a:buSzPct val="100000"/>
              <a:buFont typeface="Arial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</a:rPr>
              <a:t>Hard deadline d</a:t>
            </a:r>
            <a:r>
              <a:rPr lang="en-US" sz="1400" baseline="-25000" dirty="0" smtClean="0">
                <a:solidFill>
                  <a:schemeClr val="tx1"/>
                </a:solidFill>
              </a:rPr>
              <a:t>2-&gt;3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lnSpc>
                <a:spcPct val="100000"/>
              </a:lnSpc>
              <a:buSzPct val="100000"/>
              <a:buFont typeface="Arial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</a:rPr>
              <a:t>No power constraint</a:t>
            </a:r>
          </a:p>
          <a:p>
            <a:pPr marL="171450" indent="-171450">
              <a:lnSpc>
                <a:spcPct val="100000"/>
              </a:lnSpc>
              <a:buSzPct val="100000"/>
              <a:buFont typeface="Arial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</a:rPr>
              <a:t>No temperature constraint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85" name="Gerade Verbindung 34"/>
          <p:cNvCxnSpPr/>
          <p:nvPr/>
        </p:nvCxnSpPr>
        <p:spPr bwMode="auto">
          <a:xfrm>
            <a:off x="4355976" y="2096852"/>
            <a:ext cx="0" cy="3492388"/>
          </a:xfrm>
          <a:prstGeom prst="line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dash"/>
            <a:round/>
            <a:headEnd type="none" w="med" len="med"/>
            <a:tailEnd type="none"/>
          </a:ln>
          <a:effectLst/>
        </p:spPr>
      </p:cxnSp>
      <p:sp>
        <p:nvSpPr>
          <p:cNvPr id="86" name="Textfeld 85"/>
          <p:cNvSpPr txBox="1"/>
          <p:nvPr/>
        </p:nvSpPr>
        <p:spPr>
          <a:xfrm>
            <a:off x="5174679" y="4735740"/>
            <a:ext cx="3099107" cy="1069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buSzPct val="100000"/>
            </a:pPr>
            <a:r>
              <a:rPr lang="en-US" sz="1400" dirty="0" smtClean="0">
                <a:solidFill>
                  <a:schemeClr val="tx1"/>
                </a:solidFill>
              </a:rPr>
              <a:t>Application 2</a:t>
            </a:r>
          </a:p>
          <a:p>
            <a:pPr marL="171450" indent="-171450">
              <a:lnSpc>
                <a:spcPct val="100000"/>
              </a:lnSpc>
              <a:buSzPct val="100000"/>
              <a:buFont typeface="Arial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</a:rPr>
              <a:t>Soft deadline d</a:t>
            </a:r>
            <a:r>
              <a:rPr lang="en-US" sz="1400" baseline="-25000" dirty="0">
                <a:solidFill>
                  <a:schemeClr val="tx1"/>
                </a:solidFill>
              </a:rPr>
              <a:t>4</a:t>
            </a:r>
            <a:r>
              <a:rPr lang="en-US" sz="1400" baseline="-25000" dirty="0" smtClean="0">
                <a:solidFill>
                  <a:schemeClr val="tx1"/>
                </a:solidFill>
              </a:rPr>
              <a:t>-&gt;5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lnSpc>
                <a:spcPct val="100000"/>
              </a:lnSpc>
              <a:buSzPct val="100000"/>
              <a:buFont typeface="Arial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</a:rPr>
              <a:t>Hard power constraint</a:t>
            </a:r>
          </a:p>
          <a:p>
            <a:pPr marL="171450" indent="-171450">
              <a:lnSpc>
                <a:spcPct val="100000"/>
              </a:lnSpc>
              <a:buSzPct val="100000"/>
              <a:buFont typeface="Arial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</a:rPr>
              <a:t>Hard temperature constraint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7" name="Untertitel 69"/>
          <p:cNvSpPr txBox="1">
            <a:spLocks/>
          </p:cNvSpPr>
          <p:nvPr/>
        </p:nvSpPr>
        <p:spPr bwMode="auto">
          <a:xfrm>
            <a:off x="337000" y="944724"/>
            <a:ext cx="8483472" cy="468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SzPct val="75000"/>
              <a:buFont typeface="Arial" charset="0"/>
              <a:buChar char="►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50" indent="-271463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>
                <a:solidFill>
                  <a:schemeClr val="tx1"/>
                </a:solidFill>
                <a:latin typeface="+mn-lt"/>
              </a:defRPr>
            </a:lvl2pPr>
            <a:lvl3pPr marL="809625" indent="-268288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6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+mn-lt"/>
              </a:defRPr>
            </a:lvl4pPr>
            <a:lvl5pPr marL="1349375" indent="-268288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+mn-lt"/>
              </a:defRPr>
            </a:lvl5pPr>
            <a:lvl6pPr marL="1806575" indent="-268288" algn="l" rt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600">
                <a:solidFill>
                  <a:schemeClr val="tx1"/>
                </a:solidFill>
                <a:latin typeface="+mn-lt"/>
              </a:defRPr>
            </a:lvl6pPr>
            <a:lvl7pPr marL="2263775" indent="-268288" algn="l" rt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600">
                <a:solidFill>
                  <a:schemeClr val="tx1"/>
                </a:solidFill>
                <a:latin typeface="+mn-lt"/>
              </a:defRPr>
            </a:lvl7pPr>
            <a:lvl8pPr marL="2720975" indent="-268288" algn="l" rt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600">
                <a:solidFill>
                  <a:schemeClr val="tx1"/>
                </a:solidFill>
                <a:latin typeface="+mn-lt"/>
              </a:defRPr>
            </a:lvl8pPr>
            <a:lvl9pPr marL="3178175" indent="-268288" algn="l" rt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kern="0" dirty="0" smtClean="0"/>
              <a:t>Fully distributed with dedicated HW/SW platforms for different criticalities</a:t>
            </a:r>
            <a:endParaRPr lang="en-US" kern="0" dirty="0"/>
          </a:p>
        </p:txBody>
      </p:sp>
      <p:sp>
        <p:nvSpPr>
          <p:cNvPr id="89" name="Untertitel 69"/>
          <p:cNvSpPr txBox="1">
            <a:spLocks/>
          </p:cNvSpPr>
          <p:nvPr/>
        </p:nvSpPr>
        <p:spPr bwMode="auto">
          <a:xfrm>
            <a:off x="337000" y="6057292"/>
            <a:ext cx="8483472" cy="468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SzPct val="75000"/>
              <a:buFont typeface="Arial" charset="0"/>
              <a:buChar char="►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50" indent="-271463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>
                <a:solidFill>
                  <a:schemeClr val="tx1"/>
                </a:solidFill>
                <a:latin typeface="+mn-lt"/>
              </a:defRPr>
            </a:lvl2pPr>
            <a:lvl3pPr marL="809625" indent="-268288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6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+mn-lt"/>
              </a:defRPr>
            </a:lvl4pPr>
            <a:lvl5pPr marL="1349375" indent="-268288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+mn-lt"/>
              </a:defRPr>
            </a:lvl5pPr>
            <a:lvl6pPr marL="1806575" indent="-268288" algn="l" rt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600">
                <a:solidFill>
                  <a:schemeClr val="tx1"/>
                </a:solidFill>
                <a:latin typeface="+mn-lt"/>
              </a:defRPr>
            </a:lvl6pPr>
            <a:lvl7pPr marL="2263775" indent="-268288" algn="l" rt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600">
                <a:solidFill>
                  <a:schemeClr val="tx1"/>
                </a:solidFill>
                <a:latin typeface="+mn-lt"/>
              </a:defRPr>
            </a:lvl7pPr>
            <a:lvl8pPr marL="2720975" indent="-268288" algn="l" rt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600">
                <a:solidFill>
                  <a:schemeClr val="tx1"/>
                </a:solidFill>
                <a:latin typeface="+mn-lt"/>
              </a:defRPr>
            </a:lvl8pPr>
            <a:lvl9pPr marL="3178175" indent="-268288" algn="l" rt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kern="0" dirty="0" smtClean="0"/>
              <a:t>Extra-functional properties Timing, Power &amp; Temperature</a:t>
            </a:r>
            <a:endParaRPr lang="en-US" kern="0" dirty="0"/>
          </a:p>
        </p:txBody>
      </p:sp>
      <p:sp>
        <p:nvSpPr>
          <p:cNvPr id="2" name="Rechteck 1"/>
          <p:cNvSpPr/>
          <p:nvPr/>
        </p:nvSpPr>
        <p:spPr>
          <a:xfrm>
            <a:off x="841544" y="1484998"/>
            <a:ext cx="3201517" cy="3103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Safety-critical flight algorithms</a:t>
            </a:r>
          </a:p>
        </p:txBody>
      </p:sp>
      <p:sp>
        <p:nvSpPr>
          <p:cNvPr id="3" name="Rechteck 2"/>
          <p:cNvSpPr/>
          <p:nvPr/>
        </p:nvSpPr>
        <p:spPr>
          <a:xfrm>
            <a:off x="4355976" y="1484891"/>
            <a:ext cx="3837910" cy="3103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Non-/Mission-critical object detection</a:t>
            </a:r>
          </a:p>
        </p:txBody>
      </p:sp>
      <p:sp>
        <p:nvSpPr>
          <p:cNvPr id="25" name="Abgerundetes Rechteck 24"/>
          <p:cNvSpPr/>
          <p:nvPr/>
        </p:nvSpPr>
        <p:spPr>
          <a:xfrm>
            <a:off x="5342777" y="2204864"/>
            <a:ext cx="714033" cy="24541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chemeClr val="tx1"/>
                </a:solidFill>
              </a:rPr>
              <a:t>F4</a:t>
            </a:r>
          </a:p>
        </p:txBody>
      </p:sp>
      <p:sp>
        <p:nvSpPr>
          <p:cNvPr id="26" name="Abgerundetes Rechteck 25"/>
          <p:cNvSpPr/>
          <p:nvPr/>
        </p:nvSpPr>
        <p:spPr>
          <a:xfrm>
            <a:off x="6388231" y="2206334"/>
            <a:ext cx="700561" cy="24394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chemeClr val="tx1"/>
                </a:solidFill>
              </a:rPr>
              <a:t>F5</a:t>
            </a:r>
          </a:p>
        </p:txBody>
      </p:sp>
      <p:cxnSp>
        <p:nvCxnSpPr>
          <p:cNvPr id="27" name="Gerade Verbindung mit Pfeil 26"/>
          <p:cNvCxnSpPr>
            <a:stCxn id="25" idx="3"/>
            <a:endCxn id="26" idx="1"/>
          </p:cNvCxnSpPr>
          <p:nvPr/>
        </p:nvCxnSpPr>
        <p:spPr>
          <a:xfrm>
            <a:off x="6056810" y="2327571"/>
            <a:ext cx="331421" cy="7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Gewinkelte Verbindung 61"/>
          <p:cNvCxnSpPr>
            <a:stCxn id="26" idx="0"/>
            <a:endCxn id="25" idx="0"/>
          </p:cNvCxnSpPr>
          <p:nvPr/>
        </p:nvCxnSpPr>
        <p:spPr bwMode="auto">
          <a:xfrm rot="16200000" flipV="1">
            <a:off x="6218418" y="1686240"/>
            <a:ext cx="1470" cy="1038718"/>
          </a:xfrm>
          <a:prstGeom prst="bentConnector3">
            <a:avLst>
              <a:gd name="adj1" fmla="val 1565102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Abgerundetes Rechteck 7"/>
          <p:cNvSpPr/>
          <p:nvPr/>
        </p:nvSpPr>
        <p:spPr>
          <a:xfrm>
            <a:off x="1060193" y="2204865"/>
            <a:ext cx="714033" cy="24541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chemeClr val="tx1"/>
                </a:solidFill>
              </a:rPr>
              <a:t>F1</a:t>
            </a:r>
          </a:p>
        </p:txBody>
      </p:sp>
      <p:sp>
        <p:nvSpPr>
          <p:cNvPr id="9" name="Abgerundetes Rechteck 8"/>
          <p:cNvSpPr/>
          <p:nvPr/>
        </p:nvSpPr>
        <p:spPr>
          <a:xfrm>
            <a:off x="2105647" y="2206335"/>
            <a:ext cx="700561" cy="24394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chemeClr val="tx1"/>
                </a:solidFill>
              </a:rPr>
              <a:t>F2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3126850" y="2206334"/>
            <a:ext cx="751891" cy="24394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chemeClr val="tx1"/>
                </a:solidFill>
              </a:rPr>
              <a:t>F3</a:t>
            </a:r>
          </a:p>
        </p:txBody>
      </p:sp>
      <p:cxnSp>
        <p:nvCxnSpPr>
          <p:cNvPr id="11" name="Gerade Verbindung mit Pfeil 10"/>
          <p:cNvCxnSpPr>
            <a:stCxn id="9" idx="3"/>
            <a:endCxn id="10" idx="1"/>
          </p:cNvCxnSpPr>
          <p:nvPr/>
        </p:nvCxnSpPr>
        <p:spPr>
          <a:xfrm flipV="1">
            <a:off x="2806208" y="2328307"/>
            <a:ext cx="32064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>
            <a:stCxn id="8" idx="3"/>
            <a:endCxn id="9" idx="1"/>
          </p:cNvCxnSpPr>
          <p:nvPr/>
        </p:nvCxnSpPr>
        <p:spPr>
          <a:xfrm>
            <a:off x="1774226" y="2327573"/>
            <a:ext cx="331421" cy="7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Gewinkelte Verbindung 60"/>
          <p:cNvCxnSpPr>
            <a:stCxn id="10" idx="0"/>
            <a:endCxn id="8" idx="0"/>
          </p:cNvCxnSpPr>
          <p:nvPr/>
        </p:nvCxnSpPr>
        <p:spPr bwMode="auto">
          <a:xfrm rot="16200000" flipV="1">
            <a:off x="2459269" y="1162807"/>
            <a:ext cx="1469" cy="2085586"/>
          </a:xfrm>
          <a:prstGeom prst="bentConnector3">
            <a:avLst>
              <a:gd name="adj1" fmla="val 1566160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40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ixed-critical system </a:t>
            </a:r>
            <a:r>
              <a:rPr lang="en-US" dirty="0"/>
              <a:t>design</a:t>
            </a:r>
            <a:endParaRPr lang="en-US" altLang="de-DE" dirty="0" smtClean="0"/>
          </a:p>
        </p:txBody>
      </p:sp>
      <p:sp>
        <p:nvSpPr>
          <p:cNvPr id="8196" name="Fußzeilenplatzhalt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Aft>
                <a:spcPts val="600"/>
              </a:spcAft>
              <a:buSzPct val="75000"/>
              <a:buChar char="►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ct val="0"/>
              </a:spcAft>
              <a:buSzTx/>
              <a:buFontTx/>
              <a:buNone/>
            </a:pPr>
            <a:r>
              <a:rPr lang="en-US" altLang="de-DE" sz="1000" dirty="0" smtClean="0">
                <a:solidFill>
                  <a:schemeClr val="bg1"/>
                </a:solidFill>
              </a:rPr>
              <a:t>Sören Schreiner – OFFIS </a:t>
            </a:r>
            <a:r>
              <a:rPr lang="en-US" altLang="de-DE" sz="1000" dirty="0" err="1" smtClean="0">
                <a:solidFill>
                  <a:schemeClr val="bg1"/>
                </a:solidFill>
              </a:rPr>
              <a:t>e.V</a:t>
            </a:r>
            <a:r>
              <a:rPr lang="en-US" altLang="de-DE" sz="1000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8197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Aft>
                <a:spcPts val="600"/>
              </a:spcAft>
              <a:buSzPct val="75000"/>
              <a:buChar char="►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Aft>
                <a:spcPct val="0"/>
              </a:spcAft>
              <a:buSzTx/>
              <a:buFontTx/>
              <a:buNone/>
            </a:pPr>
            <a:fld id="{9EF2D64D-A8A3-450E-A841-49E536010EB1}" type="slidenum">
              <a:rPr lang="en-US" altLang="de-DE" sz="2200" smtClean="0">
                <a:solidFill>
                  <a:schemeClr val="bg2"/>
                </a:solidFill>
              </a:rPr>
              <a:pPr algn="r" eaLnBrk="1" hangingPunct="1">
                <a:spcAft>
                  <a:spcPct val="0"/>
                </a:spcAft>
                <a:buSzTx/>
                <a:buFontTx/>
                <a:buNone/>
              </a:pPr>
              <a:t>7</a:t>
            </a:fld>
            <a:endParaRPr lang="en-US" altLang="de-DE" sz="2200" dirty="0" smtClean="0">
              <a:solidFill>
                <a:schemeClr val="bg2"/>
              </a:solidFill>
            </a:endParaRPr>
          </a:p>
        </p:txBody>
      </p:sp>
      <p:sp>
        <p:nvSpPr>
          <p:cNvPr id="8198" name="Datumsplatzhalter 5"/>
          <p:cNvSpPr>
            <a:spLocks noGrp="1"/>
          </p:cNvSpPr>
          <p:nvPr>
            <p:ph type="dt" sz="half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Aft>
                <a:spcPts val="600"/>
              </a:spcAft>
              <a:buSzPct val="75000"/>
              <a:buChar char="►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ct val="0"/>
              </a:spcAft>
              <a:buSzTx/>
              <a:buFontTx/>
              <a:buNone/>
            </a:pPr>
            <a:fld id="{6E978705-59B7-4E7F-A7EB-54817FA08855}" type="datetime1">
              <a:rPr lang="en-US" altLang="de-DE" sz="1000" smtClean="0">
                <a:solidFill>
                  <a:schemeClr val="bg1"/>
                </a:solidFill>
              </a:rPr>
              <a:t>2/9/2016</a:t>
            </a:fld>
            <a:endParaRPr lang="en-US" altLang="de-DE" sz="1000" dirty="0" smtClean="0">
              <a:solidFill>
                <a:schemeClr val="bg1"/>
              </a:solidFill>
            </a:endParaRPr>
          </a:p>
        </p:txBody>
      </p:sp>
      <p:sp>
        <p:nvSpPr>
          <p:cNvPr id="87" name="Untertitel 69"/>
          <p:cNvSpPr txBox="1">
            <a:spLocks/>
          </p:cNvSpPr>
          <p:nvPr/>
        </p:nvSpPr>
        <p:spPr bwMode="auto">
          <a:xfrm>
            <a:off x="337000" y="944724"/>
            <a:ext cx="8483472" cy="292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SzPct val="75000"/>
              <a:buFont typeface="Arial" charset="0"/>
              <a:buChar char="►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50" indent="-271463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>
                <a:solidFill>
                  <a:schemeClr val="tx1"/>
                </a:solidFill>
                <a:latin typeface="+mn-lt"/>
              </a:defRPr>
            </a:lvl2pPr>
            <a:lvl3pPr marL="809625" indent="-268288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6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+mn-lt"/>
              </a:defRPr>
            </a:lvl4pPr>
            <a:lvl5pPr marL="1349375" indent="-268288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+mn-lt"/>
              </a:defRPr>
            </a:lvl5pPr>
            <a:lvl6pPr marL="1806575" indent="-268288" algn="l" rt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600">
                <a:solidFill>
                  <a:schemeClr val="tx1"/>
                </a:solidFill>
                <a:latin typeface="+mn-lt"/>
              </a:defRPr>
            </a:lvl6pPr>
            <a:lvl7pPr marL="2263775" indent="-268288" algn="l" rt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600">
                <a:solidFill>
                  <a:schemeClr val="tx1"/>
                </a:solidFill>
                <a:latin typeface="+mn-lt"/>
              </a:defRPr>
            </a:lvl7pPr>
            <a:lvl8pPr marL="2720975" indent="-268288" algn="l" rt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600">
                <a:solidFill>
                  <a:schemeClr val="tx1"/>
                </a:solidFill>
                <a:latin typeface="+mn-lt"/>
              </a:defRPr>
            </a:lvl8pPr>
            <a:lvl9pPr marL="3178175" indent="-268288" algn="l" rt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 smtClean="0"/>
              <a:t>Temporal</a:t>
            </a:r>
            <a:r>
              <a:rPr lang="en-US" dirty="0"/>
              <a:t>, spatial, power and temperature </a:t>
            </a:r>
            <a:r>
              <a:rPr lang="en-US" dirty="0" smtClean="0"/>
              <a:t>segregation </a:t>
            </a:r>
            <a:r>
              <a:rPr lang="en-US" dirty="0"/>
              <a:t>for mixed-critical control applications</a:t>
            </a:r>
          </a:p>
          <a:p>
            <a:pPr>
              <a:lnSpc>
                <a:spcPct val="100000"/>
              </a:lnSpc>
            </a:pPr>
            <a:endParaRPr lang="en-US" kern="0" dirty="0"/>
          </a:p>
        </p:txBody>
      </p:sp>
      <p:grpSp>
        <p:nvGrpSpPr>
          <p:cNvPr id="2" name="Gruppieren 1"/>
          <p:cNvGrpSpPr/>
          <p:nvPr/>
        </p:nvGrpSpPr>
        <p:grpSpPr>
          <a:xfrm>
            <a:off x="346517" y="2384884"/>
            <a:ext cx="8401947" cy="4248472"/>
            <a:chOff x="35496" y="1918580"/>
            <a:chExt cx="9110520" cy="4606764"/>
          </a:xfrm>
        </p:grpSpPr>
        <p:cxnSp>
          <p:nvCxnSpPr>
            <p:cNvPr id="236" name="Gerade Verbindung 144"/>
            <p:cNvCxnSpPr/>
            <p:nvPr/>
          </p:nvCxnSpPr>
          <p:spPr bwMode="auto">
            <a:xfrm>
              <a:off x="172528" y="4545124"/>
              <a:ext cx="8827506" cy="3499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pic>
          <p:nvPicPr>
            <p:cNvPr id="88" name="Picture 2" descr="http://images.trulia.com/blogimg/9/6/f/8/382213_1340842002810_o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363" y="3261653"/>
              <a:ext cx="686093" cy="72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4" name="Gruppierung 41"/>
            <p:cNvGrpSpPr/>
            <p:nvPr/>
          </p:nvGrpSpPr>
          <p:grpSpPr>
            <a:xfrm>
              <a:off x="914691" y="2405345"/>
              <a:ext cx="3106723" cy="771627"/>
              <a:chOff x="2749899" y="3972950"/>
              <a:chExt cx="3358727" cy="834219"/>
            </a:xfrm>
          </p:grpSpPr>
          <p:sp>
            <p:nvSpPr>
              <p:cNvPr id="95" name="Rechteck 94"/>
              <p:cNvSpPr/>
              <p:nvPr/>
            </p:nvSpPr>
            <p:spPr>
              <a:xfrm>
                <a:off x="2749899" y="3972950"/>
                <a:ext cx="3358727" cy="83421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de-DE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Rechteck 95"/>
              <p:cNvSpPr/>
              <p:nvPr/>
            </p:nvSpPr>
            <p:spPr>
              <a:xfrm>
                <a:off x="3760496" y="4147715"/>
                <a:ext cx="961298" cy="4714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>
                    <a:solidFill>
                      <a:schemeClr val="tx1"/>
                    </a:solidFill>
                  </a:rPr>
                  <a:t>M</a:t>
                </a:r>
                <a:r>
                  <a:rPr lang="de-DE" sz="1000" b="1" dirty="0" smtClean="0">
                    <a:solidFill>
                      <a:schemeClr val="tx1"/>
                    </a:solidFill>
                  </a:rPr>
                  <a:t>emory</a:t>
                </a:r>
              </a:p>
              <a:p>
                <a:pPr algn="ctr"/>
                <a:r>
                  <a:rPr lang="de-DE" sz="1000" b="1" dirty="0" smtClean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97" name="Rechteck 96"/>
              <p:cNvSpPr/>
              <p:nvPr/>
            </p:nvSpPr>
            <p:spPr>
              <a:xfrm>
                <a:off x="2799197" y="4147715"/>
                <a:ext cx="961299" cy="4714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smtClean="0">
                    <a:solidFill>
                      <a:schemeClr val="tx1"/>
                    </a:solidFill>
                  </a:rPr>
                  <a:t>CPU</a:t>
                </a:r>
              </a:p>
              <a:p>
                <a:pPr algn="ctr"/>
                <a:r>
                  <a:rPr lang="de-DE" sz="1000" b="1" dirty="0" smtClean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98" name="Rechteck 97"/>
              <p:cNvSpPr/>
              <p:nvPr/>
            </p:nvSpPr>
            <p:spPr>
              <a:xfrm>
                <a:off x="4727623" y="4147715"/>
                <a:ext cx="964214" cy="4714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smtClean="0">
                    <a:solidFill>
                      <a:schemeClr val="tx1"/>
                    </a:solidFill>
                  </a:rPr>
                  <a:t>HW IP</a:t>
                </a:r>
              </a:p>
              <a:p>
                <a:pPr algn="ctr"/>
                <a:r>
                  <a:rPr lang="de-DE" sz="1000" b="1" dirty="0" smtClean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99" name="Textfeld 98"/>
              <p:cNvSpPr txBox="1"/>
              <p:nvPr/>
            </p:nvSpPr>
            <p:spPr>
              <a:xfrm>
                <a:off x="5642538" y="4089458"/>
                <a:ext cx="466088" cy="332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b="1" dirty="0" smtClean="0">
                    <a:solidFill>
                      <a:schemeClr val="tx1"/>
                    </a:solidFill>
                  </a:rPr>
                  <a:t>...</a:t>
                </a:r>
                <a:endParaRPr lang="de-DE" sz="14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0" name="Gruppieren 99"/>
            <p:cNvGrpSpPr/>
            <p:nvPr/>
          </p:nvGrpSpPr>
          <p:grpSpPr>
            <a:xfrm>
              <a:off x="1359278" y="2168860"/>
              <a:ext cx="2143519" cy="379633"/>
              <a:chOff x="1359278" y="2163994"/>
              <a:chExt cx="2143519" cy="379633"/>
            </a:xfrm>
          </p:grpSpPr>
          <p:cxnSp>
            <p:nvCxnSpPr>
              <p:cNvPr id="101" name="Gerade Verbindung 9"/>
              <p:cNvCxnSpPr>
                <a:stCxn id="90" idx="2"/>
              </p:cNvCxnSpPr>
              <p:nvPr/>
            </p:nvCxnSpPr>
            <p:spPr>
              <a:xfrm rot="5400000">
                <a:off x="1198429" y="2324845"/>
                <a:ext cx="379632" cy="5793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2" name="Gerade Verbindung 10"/>
              <p:cNvCxnSpPr>
                <a:stCxn id="91" idx="2"/>
              </p:cNvCxnSpPr>
              <p:nvPr/>
            </p:nvCxnSpPr>
            <p:spPr>
              <a:xfrm rot="5400000">
                <a:off x="1717787" y="1805486"/>
                <a:ext cx="379632" cy="109665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3" name="Gerade Verbindung 11"/>
              <p:cNvCxnSpPr>
                <a:stCxn id="92" idx="2"/>
              </p:cNvCxnSpPr>
              <p:nvPr/>
            </p:nvCxnSpPr>
            <p:spPr>
              <a:xfrm rot="5400000">
                <a:off x="2241221" y="1282052"/>
                <a:ext cx="379633" cy="2143518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4" name="Gerade Verbindung 12"/>
              <p:cNvCxnSpPr>
                <a:stCxn id="90" idx="2"/>
              </p:cNvCxnSpPr>
              <p:nvPr/>
            </p:nvCxnSpPr>
            <p:spPr>
              <a:xfrm rot="16200000" flipH="1">
                <a:off x="1643014" y="1938190"/>
                <a:ext cx="379632" cy="83124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5" name="Gerade Verbindung 13"/>
              <p:cNvCxnSpPr>
                <a:stCxn id="91" idx="2"/>
              </p:cNvCxnSpPr>
              <p:nvPr/>
            </p:nvCxnSpPr>
            <p:spPr>
              <a:xfrm rot="5400000">
                <a:off x="2162374" y="2250072"/>
                <a:ext cx="379632" cy="207477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6" name="Gerade Verbindung 14"/>
              <p:cNvCxnSpPr>
                <a:stCxn id="92" idx="2"/>
              </p:cNvCxnSpPr>
              <p:nvPr/>
            </p:nvCxnSpPr>
            <p:spPr>
              <a:xfrm rot="5400000">
                <a:off x="3133763" y="2174594"/>
                <a:ext cx="379633" cy="358433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uppierung 41"/>
            <p:cNvGrpSpPr/>
            <p:nvPr/>
          </p:nvGrpSpPr>
          <p:grpSpPr>
            <a:xfrm>
              <a:off x="4658387" y="2405346"/>
              <a:ext cx="3106723" cy="771626"/>
              <a:chOff x="2749899" y="3972949"/>
              <a:chExt cx="3358727" cy="834218"/>
            </a:xfrm>
          </p:grpSpPr>
          <p:sp>
            <p:nvSpPr>
              <p:cNvPr id="111" name="Rechteck 110"/>
              <p:cNvSpPr/>
              <p:nvPr/>
            </p:nvSpPr>
            <p:spPr>
              <a:xfrm>
                <a:off x="2749899" y="3972949"/>
                <a:ext cx="3358727" cy="83421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de-DE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Rechteck 111"/>
              <p:cNvSpPr/>
              <p:nvPr/>
            </p:nvSpPr>
            <p:spPr>
              <a:xfrm>
                <a:off x="3761274" y="4147717"/>
                <a:ext cx="961298" cy="47139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ts val="1000"/>
                  </a:lnSpc>
                </a:pPr>
                <a:r>
                  <a:rPr lang="de-DE" sz="1000" b="1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113" name="Rechteck 112"/>
              <p:cNvSpPr/>
              <p:nvPr/>
            </p:nvSpPr>
            <p:spPr>
              <a:xfrm>
                <a:off x="2799975" y="4147715"/>
                <a:ext cx="961299" cy="4714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smtClean="0">
                    <a:solidFill>
                      <a:schemeClr val="tx1"/>
                    </a:solidFill>
                  </a:rPr>
                  <a:t>CPU</a:t>
                </a:r>
              </a:p>
              <a:p>
                <a:pPr algn="ctr"/>
                <a:r>
                  <a:rPr lang="de-DE" sz="1000" b="1" dirty="0" smtClean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14" name="Rechteck 113"/>
              <p:cNvSpPr/>
              <p:nvPr/>
            </p:nvSpPr>
            <p:spPr>
              <a:xfrm>
                <a:off x="4728401" y="4147715"/>
                <a:ext cx="964214" cy="4714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smtClean="0">
                    <a:solidFill>
                      <a:schemeClr val="tx1"/>
                    </a:solidFill>
                  </a:rPr>
                  <a:t>HW IP</a:t>
                </a:r>
              </a:p>
              <a:p>
                <a:pPr algn="ctr"/>
                <a:r>
                  <a:rPr lang="de-DE" sz="1000" dirty="0" smtClean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15" name="Textfeld 114"/>
              <p:cNvSpPr txBox="1"/>
              <p:nvPr/>
            </p:nvSpPr>
            <p:spPr>
              <a:xfrm>
                <a:off x="5642539" y="4089457"/>
                <a:ext cx="466087" cy="332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b="1" dirty="0" smtClean="0">
                    <a:solidFill>
                      <a:schemeClr val="tx1"/>
                    </a:solidFill>
                  </a:rPr>
                  <a:t>...</a:t>
                </a:r>
                <a:endParaRPr lang="de-DE" sz="14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1" name="Gruppierung 105"/>
            <p:cNvGrpSpPr>
              <a:grpSpLocks noChangeAspect="1"/>
            </p:cNvGrpSpPr>
            <p:nvPr/>
          </p:nvGrpSpPr>
          <p:grpSpPr>
            <a:xfrm>
              <a:off x="2835831" y="4695087"/>
              <a:ext cx="3868046" cy="968977"/>
              <a:chOff x="2393053" y="4513240"/>
              <a:chExt cx="4336051" cy="1086216"/>
            </a:xfrm>
          </p:grpSpPr>
          <p:sp>
            <p:nvSpPr>
              <p:cNvPr id="122" name="Rechteck 121"/>
              <p:cNvSpPr/>
              <p:nvPr/>
            </p:nvSpPr>
            <p:spPr>
              <a:xfrm>
                <a:off x="2393053" y="4513240"/>
                <a:ext cx="4336051" cy="1086216"/>
              </a:xfrm>
              <a:prstGeom prst="rect">
                <a:avLst/>
              </a:prstGeom>
              <a:gradFill>
                <a:gsLst>
                  <a:gs pos="0">
                    <a:srgbClr val="FF9933"/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16200000" scaled="0"/>
              </a:gradFill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r>
                  <a:rPr lang="de-DE" sz="1400" dirty="0" smtClean="0">
                    <a:solidFill>
                      <a:schemeClr val="tx1"/>
                    </a:solidFill>
                  </a:rPr>
                  <a:t>Multi-core </a:t>
                </a:r>
                <a:r>
                  <a:rPr lang="de-DE" sz="1400" dirty="0" err="1" smtClean="0">
                    <a:solidFill>
                      <a:schemeClr val="tx1"/>
                    </a:solidFill>
                  </a:rPr>
                  <a:t>architecture</a:t>
                </a: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Rechteck 122"/>
              <p:cNvSpPr/>
              <p:nvPr/>
            </p:nvSpPr>
            <p:spPr>
              <a:xfrm>
                <a:off x="4391425" y="4688006"/>
                <a:ext cx="961298" cy="543402"/>
              </a:xfrm>
              <a:prstGeom prst="rect">
                <a:avLst/>
              </a:prstGeom>
              <a:gradFill>
                <a:gsLst>
                  <a:gs pos="0">
                    <a:srgbClr val="FF9933"/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de-DE" sz="1000" b="1" dirty="0" smtClean="0">
                    <a:solidFill>
                      <a:schemeClr val="tx1"/>
                    </a:solidFill>
                  </a:rPr>
                  <a:t>Memory</a:t>
                </a:r>
                <a:endParaRPr lang="de-DE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Rechteck 123"/>
              <p:cNvSpPr/>
              <p:nvPr/>
            </p:nvSpPr>
            <p:spPr>
              <a:xfrm>
                <a:off x="2490061" y="4688006"/>
                <a:ext cx="961299" cy="543402"/>
              </a:xfrm>
              <a:prstGeom prst="rect">
                <a:avLst/>
              </a:prstGeom>
              <a:gradFill>
                <a:gsLst>
                  <a:gs pos="0">
                    <a:srgbClr val="FF9933"/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r>
                  <a:rPr lang="de-DE" sz="1000" b="1" dirty="0">
                    <a:solidFill>
                      <a:schemeClr val="tx1"/>
                    </a:solidFill>
                  </a:rPr>
                  <a:t>CPU 1</a:t>
                </a:r>
              </a:p>
            </p:txBody>
          </p:sp>
          <p:sp>
            <p:nvSpPr>
              <p:cNvPr id="125" name="Rechteck 124"/>
              <p:cNvSpPr/>
              <p:nvPr/>
            </p:nvSpPr>
            <p:spPr>
              <a:xfrm>
                <a:off x="5352722" y="4688006"/>
                <a:ext cx="964214" cy="543402"/>
              </a:xfrm>
              <a:prstGeom prst="rect">
                <a:avLst/>
              </a:prstGeom>
              <a:gradFill>
                <a:gsLst>
                  <a:gs pos="0">
                    <a:srgbClr val="FF9933"/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r>
                  <a:rPr lang="de-DE" sz="1000" b="1" dirty="0">
                    <a:solidFill>
                      <a:schemeClr val="tx1"/>
                    </a:solidFill>
                  </a:rPr>
                  <a:t>HW IP</a:t>
                </a:r>
              </a:p>
            </p:txBody>
          </p:sp>
          <p:sp>
            <p:nvSpPr>
              <p:cNvPr id="126" name="Textfeld 125"/>
              <p:cNvSpPr txBox="1"/>
              <p:nvPr/>
            </p:nvSpPr>
            <p:spPr>
              <a:xfrm>
                <a:off x="6263017" y="4735600"/>
                <a:ext cx="466087" cy="3450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r>
                  <a:rPr lang="de-DE" sz="1400" dirty="0">
                    <a:solidFill>
                      <a:schemeClr val="tx1"/>
                    </a:solidFill>
                    <a:latin typeface="+mn-lt"/>
                  </a:rPr>
                  <a:t>...</a:t>
                </a:r>
              </a:p>
            </p:txBody>
          </p:sp>
          <p:sp>
            <p:nvSpPr>
              <p:cNvPr id="127" name="Rechteck 126"/>
              <p:cNvSpPr/>
              <p:nvPr/>
            </p:nvSpPr>
            <p:spPr>
              <a:xfrm>
                <a:off x="3430126" y="4688006"/>
                <a:ext cx="961299" cy="543402"/>
              </a:xfrm>
              <a:prstGeom prst="rect">
                <a:avLst/>
              </a:prstGeom>
              <a:gradFill>
                <a:gsLst>
                  <a:gs pos="0">
                    <a:srgbClr val="FF9933"/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r>
                  <a:rPr lang="de-DE" sz="1000" b="1" dirty="0">
                    <a:solidFill>
                      <a:schemeClr val="tx1"/>
                    </a:solidFill>
                  </a:rPr>
                  <a:t>CPU 2</a:t>
                </a:r>
              </a:p>
            </p:txBody>
          </p:sp>
        </p:grpSp>
        <p:cxnSp>
          <p:nvCxnSpPr>
            <p:cNvPr id="128" name="Gerade Verbindung 42"/>
            <p:cNvCxnSpPr>
              <a:endCxn id="123" idx="0"/>
            </p:cNvCxnSpPr>
            <p:nvPr/>
          </p:nvCxnSpPr>
          <p:spPr>
            <a:xfrm>
              <a:off x="2296550" y="3015662"/>
              <a:ext cx="2750733" cy="1835328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  <a:tailEnd type="triangle" w="lg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9" name="Gerade Verbindung 43"/>
            <p:cNvCxnSpPr>
              <a:endCxn id="125" idx="0"/>
            </p:cNvCxnSpPr>
            <p:nvPr/>
          </p:nvCxnSpPr>
          <p:spPr>
            <a:xfrm>
              <a:off x="3192464" y="3015662"/>
              <a:ext cx="2713661" cy="1835328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  <a:tailEnd type="triangle" w="lg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Gerade Verbindung 44"/>
            <p:cNvCxnSpPr>
              <a:endCxn id="127" idx="0"/>
            </p:cNvCxnSpPr>
            <p:nvPr/>
          </p:nvCxnSpPr>
          <p:spPr>
            <a:xfrm flipH="1">
              <a:off x="4189741" y="3015663"/>
              <a:ext cx="961334" cy="1835327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  <a:tailEnd type="triangle" w="lg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Gerade Verbindung 45"/>
            <p:cNvCxnSpPr>
              <a:endCxn id="123" idx="0"/>
            </p:cNvCxnSpPr>
            <p:nvPr/>
          </p:nvCxnSpPr>
          <p:spPr>
            <a:xfrm flipH="1">
              <a:off x="5047283" y="3015663"/>
              <a:ext cx="992964" cy="1835327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  <a:tailEnd type="triangle" w="lg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Gerade Verbindung 46"/>
            <p:cNvCxnSpPr>
              <a:endCxn id="125" idx="0"/>
            </p:cNvCxnSpPr>
            <p:nvPr/>
          </p:nvCxnSpPr>
          <p:spPr>
            <a:xfrm flipH="1">
              <a:off x="5906125" y="3015662"/>
              <a:ext cx="1030034" cy="1835328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  <a:tailEnd type="triangle" w="lg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33" name="Gruppierung 148"/>
            <p:cNvGrpSpPr>
              <a:grpSpLocks noChangeAspect="1"/>
            </p:cNvGrpSpPr>
            <p:nvPr/>
          </p:nvGrpSpPr>
          <p:grpSpPr>
            <a:xfrm>
              <a:off x="7581168" y="4736371"/>
              <a:ext cx="1330488" cy="1279604"/>
              <a:chOff x="7534570" y="5231408"/>
              <a:chExt cx="1524327" cy="1466030"/>
            </a:xfrm>
          </p:grpSpPr>
          <p:sp>
            <p:nvSpPr>
              <p:cNvPr id="134" name="Abgerundetes Rechteck 133"/>
              <p:cNvSpPr/>
              <p:nvPr/>
            </p:nvSpPr>
            <p:spPr>
              <a:xfrm>
                <a:off x="7534570" y="5231408"/>
                <a:ext cx="1524327" cy="144051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1">
                      <a:tint val="50000"/>
                      <a:satMod val="300000"/>
                      <a:alpha val="5000"/>
                    </a:schemeClr>
                  </a:gs>
                  <a:gs pos="35000">
                    <a:schemeClr val="accent1">
                      <a:tint val="37000"/>
                      <a:satMod val="300000"/>
                      <a:alpha val="5000"/>
                    </a:schemeClr>
                  </a:gs>
                  <a:gs pos="100000">
                    <a:schemeClr val="accent1">
                      <a:tint val="15000"/>
                      <a:satMod val="350000"/>
                      <a:alpha val="5000"/>
                    </a:schemeClr>
                  </a:gs>
                </a:gsLst>
                <a:lin ang="16200000" scaled="1"/>
                <a:tileRect/>
              </a:gradFill>
              <a:ln>
                <a:solidFill>
                  <a:schemeClr val="accent1">
                    <a:shade val="95000"/>
                    <a:satMod val="105000"/>
                    <a:alpha val="31000"/>
                  </a:schemeClr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200"/>
              </a:p>
            </p:txBody>
          </p:sp>
          <p:grpSp>
            <p:nvGrpSpPr>
              <p:cNvPr id="135" name="Gruppierung 240"/>
              <p:cNvGrpSpPr/>
              <p:nvPr/>
            </p:nvGrpSpPr>
            <p:grpSpPr>
              <a:xfrm>
                <a:off x="7695461" y="5275535"/>
                <a:ext cx="1333151" cy="1421903"/>
                <a:chOff x="7957928" y="5051389"/>
                <a:chExt cx="1333151" cy="1421903"/>
              </a:xfrm>
            </p:grpSpPr>
            <p:sp>
              <p:nvSpPr>
                <p:cNvPr id="136" name="Rechteck 135"/>
                <p:cNvSpPr/>
                <p:nvPr/>
              </p:nvSpPr>
              <p:spPr>
                <a:xfrm>
                  <a:off x="7957928" y="5861134"/>
                  <a:ext cx="152400" cy="179648"/>
                </a:xfrm>
                <a:prstGeom prst="rect">
                  <a:avLst/>
                </a:prstGeom>
                <a:solidFill>
                  <a:srgbClr val="FF0000"/>
                </a:solidFill>
                <a:ln w="0" cap="flat" cmpd="sng" algn="ctr">
                  <a:solidFill>
                    <a:schemeClr val="bg1">
                      <a:lumMod val="75000"/>
                      <a:alpha val="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 sz="1200"/>
                </a:p>
              </p:txBody>
            </p:sp>
            <p:sp>
              <p:nvSpPr>
                <p:cNvPr id="137" name="Rechteck 136"/>
                <p:cNvSpPr/>
                <p:nvPr/>
              </p:nvSpPr>
              <p:spPr>
                <a:xfrm>
                  <a:off x="7957928" y="5497024"/>
                  <a:ext cx="152400" cy="179648"/>
                </a:xfrm>
                <a:prstGeom prst="rect">
                  <a:avLst/>
                </a:prstGeom>
                <a:solidFill>
                  <a:schemeClr val="bg1"/>
                </a:solidFill>
                <a:ln w="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 sz="1200" dirty="0"/>
                </a:p>
              </p:txBody>
            </p:sp>
            <p:sp>
              <p:nvSpPr>
                <p:cNvPr id="138" name="Rechteck 137"/>
                <p:cNvSpPr/>
                <p:nvPr/>
              </p:nvSpPr>
              <p:spPr>
                <a:xfrm>
                  <a:off x="7957928" y="6225244"/>
                  <a:ext cx="152400" cy="17964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0" cap="flat" cmpd="sng" algn="ctr">
                  <a:solidFill>
                    <a:schemeClr val="bg1">
                      <a:lumMod val="75000"/>
                      <a:alpha val="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 sz="1200"/>
                </a:p>
              </p:txBody>
            </p:sp>
            <p:sp>
              <p:nvSpPr>
                <p:cNvPr id="139" name="Rechteck 138"/>
                <p:cNvSpPr/>
                <p:nvPr/>
              </p:nvSpPr>
              <p:spPr>
                <a:xfrm>
                  <a:off x="7957928" y="5132914"/>
                  <a:ext cx="152400" cy="17964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0" cap="flat" cmpd="sng" algn="ctr">
                  <a:solidFill>
                    <a:schemeClr val="bg1">
                      <a:lumMod val="8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 sz="1200" dirty="0"/>
                </a:p>
              </p:txBody>
            </p:sp>
            <p:sp>
              <p:nvSpPr>
                <p:cNvPr id="140" name="Textfeld 139"/>
                <p:cNvSpPr txBox="1"/>
                <p:nvPr/>
              </p:nvSpPr>
              <p:spPr>
                <a:xfrm>
                  <a:off x="8199803" y="5051389"/>
                  <a:ext cx="795592" cy="3332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200" dirty="0" err="1" smtClean="0">
                      <a:solidFill>
                        <a:schemeClr val="tx1"/>
                      </a:solidFill>
                    </a:rPr>
                    <a:t>running</a:t>
                  </a:r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Textfeld 140"/>
                <p:cNvSpPr txBox="1"/>
                <p:nvPr/>
              </p:nvSpPr>
              <p:spPr>
                <a:xfrm>
                  <a:off x="8199803" y="5430042"/>
                  <a:ext cx="1091276" cy="3332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200" dirty="0" smtClean="0">
                      <a:solidFill>
                        <a:schemeClr val="tx1"/>
                      </a:solidFill>
                    </a:rPr>
                    <a:t>block/susp.</a:t>
                  </a:r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2" name="Textfeld 141"/>
                <p:cNvSpPr txBox="1"/>
                <p:nvPr/>
              </p:nvSpPr>
              <p:spPr>
                <a:xfrm>
                  <a:off x="8199803" y="5765680"/>
                  <a:ext cx="1081579" cy="3332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200" dirty="0" err="1" smtClean="0">
                      <a:solidFill>
                        <a:schemeClr val="tx1"/>
                      </a:solidFill>
                    </a:rPr>
                    <a:t>shared</a:t>
                  </a:r>
                  <a:r>
                    <a:rPr lang="de-DE" sz="1200" dirty="0" smtClean="0">
                      <a:solidFill>
                        <a:schemeClr val="tx1"/>
                      </a:solidFill>
                    </a:rPr>
                    <a:t> var.</a:t>
                  </a:r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Textfeld 142"/>
                <p:cNvSpPr txBox="1"/>
                <p:nvPr/>
              </p:nvSpPr>
              <p:spPr>
                <a:xfrm>
                  <a:off x="8199803" y="6139996"/>
                  <a:ext cx="740495" cy="3332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200" dirty="0" err="1" smtClean="0">
                      <a:solidFill>
                        <a:schemeClr val="tx1"/>
                      </a:solidFill>
                    </a:rPr>
                    <a:t>comm</a:t>
                  </a:r>
                  <a:r>
                    <a:rPr lang="de-DE" sz="1200" dirty="0" smtClean="0">
                      <a:solidFill>
                        <a:schemeClr val="tx1"/>
                      </a:solidFill>
                    </a:rPr>
                    <a:t>.</a:t>
                  </a:r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44" name="Gruppieren 143"/>
            <p:cNvGrpSpPr/>
            <p:nvPr/>
          </p:nvGrpSpPr>
          <p:grpSpPr>
            <a:xfrm>
              <a:off x="35496" y="3360616"/>
              <a:ext cx="2538616" cy="1212764"/>
              <a:chOff x="35496" y="3390673"/>
              <a:chExt cx="2538616" cy="1212764"/>
            </a:xfrm>
          </p:grpSpPr>
          <p:grpSp>
            <p:nvGrpSpPr>
              <p:cNvPr id="145" name="Gruppierung 156"/>
              <p:cNvGrpSpPr/>
              <p:nvPr/>
            </p:nvGrpSpPr>
            <p:grpSpPr>
              <a:xfrm>
                <a:off x="408882" y="3390673"/>
                <a:ext cx="1972913" cy="873895"/>
                <a:chOff x="327318" y="3382930"/>
                <a:chExt cx="1972913" cy="873895"/>
              </a:xfrm>
            </p:grpSpPr>
            <p:cxnSp>
              <p:nvCxnSpPr>
                <p:cNvPr id="153" name="Gerade Verbindung 56"/>
                <p:cNvCxnSpPr/>
                <p:nvPr/>
              </p:nvCxnSpPr>
              <p:spPr>
                <a:xfrm rot="16200000" flipH="1">
                  <a:off x="-109628" y="3819876"/>
                  <a:ext cx="873895" cy="3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 Verbindung mit Pfeil 153"/>
                <p:cNvCxnSpPr/>
                <p:nvPr/>
              </p:nvCxnSpPr>
              <p:spPr>
                <a:xfrm>
                  <a:off x="327318" y="4255237"/>
                  <a:ext cx="1972913" cy="1588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5" name="Rechteck 154"/>
                <p:cNvSpPr/>
                <p:nvPr/>
              </p:nvSpPr>
              <p:spPr>
                <a:xfrm>
                  <a:off x="333427" y="3767812"/>
                  <a:ext cx="853106" cy="17460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317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6" name="Rechteck 155"/>
                <p:cNvSpPr/>
                <p:nvPr/>
              </p:nvSpPr>
              <p:spPr>
                <a:xfrm>
                  <a:off x="333426" y="3767812"/>
                  <a:ext cx="152400" cy="179648"/>
                </a:xfrm>
                <a:prstGeom prst="rect">
                  <a:avLst/>
                </a:prstGeom>
                <a:solidFill>
                  <a:srgbClr val="FF0000"/>
                </a:solidFill>
                <a:ln w="0" cap="flat" cmpd="sng" algn="ctr">
                  <a:solidFill>
                    <a:schemeClr val="bg1">
                      <a:lumMod val="75000"/>
                      <a:alpha val="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7" name="Rechteck 156"/>
                <p:cNvSpPr/>
                <p:nvPr/>
              </p:nvSpPr>
              <p:spPr>
                <a:xfrm>
                  <a:off x="1034133" y="3766338"/>
                  <a:ext cx="152400" cy="179648"/>
                </a:xfrm>
                <a:prstGeom prst="rect">
                  <a:avLst/>
                </a:prstGeom>
                <a:solidFill>
                  <a:srgbClr val="FF0000"/>
                </a:solidFill>
                <a:ln w="0" cap="flat" cmpd="sng" algn="ctr">
                  <a:solidFill>
                    <a:schemeClr val="bg1">
                      <a:lumMod val="75000"/>
                      <a:alpha val="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grpSp>
              <p:nvGrpSpPr>
                <p:cNvPr id="158" name="Gruppierung 130"/>
                <p:cNvGrpSpPr/>
                <p:nvPr/>
              </p:nvGrpSpPr>
              <p:grpSpPr>
                <a:xfrm>
                  <a:off x="507131" y="3473348"/>
                  <a:ext cx="483299" cy="179648"/>
                  <a:chOff x="302162" y="5226361"/>
                  <a:chExt cx="483299" cy="179648"/>
                </a:xfrm>
              </p:grpSpPr>
              <p:sp>
                <p:nvSpPr>
                  <p:cNvPr id="163" name="Rechteck 162"/>
                  <p:cNvSpPr/>
                  <p:nvPr/>
                </p:nvSpPr>
                <p:spPr>
                  <a:xfrm>
                    <a:off x="302162" y="5231408"/>
                    <a:ext cx="483299" cy="174601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175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64" name="Rechteck 163"/>
                  <p:cNvSpPr/>
                  <p:nvPr/>
                </p:nvSpPr>
                <p:spPr>
                  <a:xfrm>
                    <a:off x="592666" y="5226361"/>
                    <a:ext cx="152400" cy="179648"/>
                  </a:xfrm>
                  <a:prstGeom prst="rect">
                    <a:avLst/>
                  </a:prstGeom>
                  <a:solidFill>
                    <a:srgbClr val="FF0000"/>
                  </a:solidFill>
                  <a:ln w="0" cap="flat" cmpd="sng" algn="ctr">
                    <a:solidFill>
                      <a:schemeClr val="bg1">
                        <a:lumMod val="75000"/>
                        <a:alpha val="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59" name="Gruppierung 135"/>
                <p:cNvGrpSpPr/>
                <p:nvPr/>
              </p:nvGrpSpPr>
              <p:grpSpPr>
                <a:xfrm>
                  <a:off x="1186533" y="4011575"/>
                  <a:ext cx="674115" cy="179648"/>
                  <a:chOff x="302162" y="5226361"/>
                  <a:chExt cx="674115" cy="179648"/>
                </a:xfrm>
              </p:grpSpPr>
              <p:sp>
                <p:nvSpPr>
                  <p:cNvPr id="161" name="Rechteck 160"/>
                  <p:cNvSpPr/>
                  <p:nvPr/>
                </p:nvSpPr>
                <p:spPr>
                  <a:xfrm>
                    <a:off x="302162" y="5231408"/>
                    <a:ext cx="674115" cy="174601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175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62" name="Rechteck 161"/>
                  <p:cNvSpPr/>
                  <p:nvPr/>
                </p:nvSpPr>
                <p:spPr>
                  <a:xfrm>
                    <a:off x="592666" y="5226361"/>
                    <a:ext cx="152400" cy="17964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 w="0" cap="flat" cmpd="sng" algn="ctr">
                    <a:solidFill>
                      <a:schemeClr val="bg1">
                        <a:lumMod val="75000"/>
                        <a:alpha val="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sp>
              <p:nvSpPr>
                <p:cNvPr id="160" name="Rechteck 159"/>
                <p:cNvSpPr/>
                <p:nvPr/>
              </p:nvSpPr>
              <p:spPr>
                <a:xfrm>
                  <a:off x="507130" y="3767812"/>
                  <a:ext cx="483299" cy="179648"/>
                </a:xfrm>
                <a:prstGeom prst="rect">
                  <a:avLst/>
                </a:prstGeom>
                <a:solidFill>
                  <a:schemeClr val="bg1"/>
                </a:solidFill>
                <a:ln w="0" cap="flat" cmpd="sng" algn="ctr">
                  <a:solidFill>
                    <a:schemeClr val="bg1">
                      <a:lumMod val="75000"/>
                      <a:alpha val="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46" name="Gruppierung 138"/>
              <p:cNvGrpSpPr/>
              <p:nvPr/>
            </p:nvGrpSpPr>
            <p:grpSpPr>
              <a:xfrm>
                <a:off x="35496" y="3412234"/>
                <a:ext cx="393056" cy="839653"/>
                <a:chOff x="33863" y="3404491"/>
                <a:chExt cx="393056" cy="839653"/>
              </a:xfrm>
            </p:grpSpPr>
            <p:sp>
              <p:nvSpPr>
                <p:cNvPr id="150" name="Textfeld 149"/>
                <p:cNvSpPr txBox="1"/>
                <p:nvPr/>
              </p:nvSpPr>
              <p:spPr>
                <a:xfrm>
                  <a:off x="33863" y="3404491"/>
                  <a:ext cx="393056" cy="2966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400" dirty="0" smtClean="0">
                      <a:solidFill>
                        <a:schemeClr val="tx1"/>
                      </a:solidFill>
                    </a:rPr>
                    <a:t>F1</a:t>
                  </a:r>
                  <a:endParaRPr lang="de-DE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Textfeld 150"/>
                <p:cNvSpPr txBox="1"/>
                <p:nvPr/>
              </p:nvSpPr>
              <p:spPr>
                <a:xfrm>
                  <a:off x="33863" y="3686864"/>
                  <a:ext cx="393056" cy="2966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400" dirty="0" smtClean="0">
                      <a:solidFill>
                        <a:schemeClr val="tx1"/>
                      </a:solidFill>
                    </a:rPr>
                    <a:t>F2</a:t>
                  </a:r>
                  <a:endParaRPr lang="de-DE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Textfeld 151"/>
                <p:cNvSpPr txBox="1"/>
                <p:nvPr/>
              </p:nvSpPr>
              <p:spPr>
                <a:xfrm>
                  <a:off x="33863" y="3947460"/>
                  <a:ext cx="393056" cy="2966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400" dirty="0" smtClean="0">
                      <a:solidFill>
                        <a:schemeClr val="tx1"/>
                      </a:solidFill>
                    </a:rPr>
                    <a:t>F3</a:t>
                  </a:r>
                  <a:endParaRPr lang="de-DE" sz="140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47" name="Gerade Verbindung 148"/>
              <p:cNvCxnSpPr/>
              <p:nvPr/>
            </p:nvCxnSpPr>
            <p:spPr>
              <a:xfrm rot="5400000">
                <a:off x="2026747" y="4122604"/>
                <a:ext cx="336389" cy="1588"/>
              </a:xfrm>
              <a:prstGeom prst="line">
                <a:avLst/>
              </a:prstGeom>
              <a:ln>
                <a:headEnd type="diamon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feld 147"/>
              <p:cNvSpPr txBox="1"/>
              <p:nvPr/>
            </p:nvSpPr>
            <p:spPr>
              <a:xfrm>
                <a:off x="2339752" y="4077072"/>
                <a:ext cx="234360" cy="296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dirty="0" smtClean="0">
                    <a:solidFill>
                      <a:schemeClr val="tx1"/>
                    </a:solidFill>
                  </a:rPr>
                  <a:t>t</a:t>
                </a: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Textfeld 148"/>
              <p:cNvSpPr txBox="1"/>
              <p:nvPr/>
            </p:nvSpPr>
            <p:spPr>
              <a:xfrm>
                <a:off x="1954456" y="4293096"/>
                <a:ext cx="529312" cy="3103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dirty="0">
                    <a:solidFill>
                      <a:schemeClr val="tx1"/>
                    </a:solidFill>
                  </a:rPr>
                  <a:t>d</a:t>
                </a:r>
                <a:r>
                  <a:rPr lang="de-DE" sz="1400" baseline="-25000" dirty="0" smtClean="0">
                    <a:solidFill>
                      <a:schemeClr val="tx1"/>
                    </a:solidFill>
                  </a:rPr>
                  <a:t>2-&gt;3</a:t>
                </a:r>
                <a:endParaRPr lang="de-DE" sz="1400" baseline="-25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5" name="Gruppieren 164"/>
            <p:cNvGrpSpPr/>
            <p:nvPr/>
          </p:nvGrpSpPr>
          <p:grpSpPr>
            <a:xfrm>
              <a:off x="35496" y="4623314"/>
              <a:ext cx="2880320" cy="1857791"/>
              <a:chOff x="35496" y="4653371"/>
              <a:chExt cx="2880320" cy="1857791"/>
            </a:xfrm>
          </p:grpSpPr>
          <p:cxnSp>
            <p:nvCxnSpPr>
              <p:cNvPr id="166" name="Gerade Verbindung 114"/>
              <p:cNvCxnSpPr/>
              <p:nvPr/>
            </p:nvCxnSpPr>
            <p:spPr>
              <a:xfrm rot="5400000">
                <a:off x="-307902" y="5395317"/>
                <a:ext cx="1486527" cy="2636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Gerade Verbindung mit Pfeil 166"/>
              <p:cNvCxnSpPr/>
              <p:nvPr/>
            </p:nvCxnSpPr>
            <p:spPr>
              <a:xfrm>
                <a:off x="434040" y="6138311"/>
                <a:ext cx="2263724" cy="158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8" name="Gruppierung 139"/>
              <p:cNvGrpSpPr/>
              <p:nvPr/>
            </p:nvGrpSpPr>
            <p:grpSpPr>
              <a:xfrm>
                <a:off x="35496" y="4766427"/>
                <a:ext cx="393056" cy="839653"/>
                <a:chOff x="-46068" y="3404491"/>
                <a:chExt cx="393056" cy="839653"/>
              </a:xfrm>
            </p:grpSpPr>
            <p:sp>
              <p:nvSpPr>
                <p:cNvPr id="177" name="Textfeld 176"/>
                <p:cNvSpPr txBox="1"/>
                <p:nvPr/>
              </p:nvSpPr>
              <p:spPr>
                <a:xfrm>
                  <a:off x="-46068" y="3404491"/>
                  <a:ext cx="393056" cy="2966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400" dirty="0" smtClean="0">
                      <a:solidFill>
                        <a:schemeClr val="tx1"/>
                      </a:solidFill>
                    </a:rPr>
                    <a:t>F1</a:t>
                  </a:r>
                  <a:endParaRPr lang="de-DE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Textfeld 177"/>
                <p:cNvSpPr txBox="1"/>
                <p:nvPr/>
              </p:nvSpPr>
              <p:spPr>
                <a:xfrm>
                  <a:off x="-46068" y="3686864"/>
                  <a:ext cx="393056" cy="2966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400" dirty="0" smtClean="0">
                      <a:solidFill>
                        <a:schemeClr val="tx1"/>
                      </a:solidFill>
                    </a:rPr>
                    <a:t>F2</a:t>
                  </a:r>
                  <a:endParaRPr lang="de-DE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Textfeld 178"/>
                <p:cNvSpPr txBox="1"/>
                <p:nvPr/>
              </p:nvSpPr>
              <p:spPr>
                <a:xfrm>
                  <a:off x="-46068" y="3947460"/>
                  <a:ext cx="393056" cy="2966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400" dirty="0" smtClean="0">
                      <a:solidFill>
                        <a:schemeClr val="tx1"/>
                      </a:solidFill>
                    </a:rPr>
                    <a:t>F3</a:t>
                  </a:r>
                  <a:endParaRPr lang="de-DE" sz="14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69" name="Gruppierung 153"/>
              <p:cNvGrpSpPr/>
              <p:nvPr/>
            </p:nvGrpSpPr>
            <p:grpSpPr>
              <a:xfrm>
                <a:off x="35496" y="5575154"/>
                <a:ext cx="393056" cy="579057"/>
                <a:chOff x="-46068" y="3404491"/>
                <a:chExt cx="393056" cy="579057"/>
              </a:xfrm>
            </p:grpSpPr>
            <p:sp>
              <p:nvSpPr>
                <p:cNvPr id="175" name="Textfeld 174"/>
                <p:cNvSpPr txBox="1"/>
                <p:nvPr/>
              </p:nvSpPr>
              <p:spPr>
                <a:xfrm>
                  <a:off x="-46068" y="3404491"/>
                  <a:ext cx="393056" cy="2966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400" dirty="0" smtClean="0">
                      <a:solidFill>
                        <a:schemeClr val="tx1"/>
                      </a:solidFill>
                    </a:rPr>
                    <a:t>F4</a:t>
                  </a:r>
                  <a:endParaRPr lang="de-DE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Textfeld 175"/>
                <p:cNvSpPr txBox="1"/>
                <p:nvPr/>
              </p:nvSpPr>
              <p:spPr>
                <a:xfrm>
                  <a:off x="-46068" y="3686864"/>
                  <a:ext cx="393056" cy="2966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400" dirty="0" smtClean="0">
                      <a:solidFill>
                        <a:schemeClr val="tx1"/>
                      </a:solidFill>
                    </a:rPr>
                    <a:t>F5</a:t>
                  </a:r>
                  <a:endParaRPr lang="de-DE" sz="1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70" name="Textfeld 169"/>
              <p:cNvSpPr txBox="1"/>
              <p:nvPr/>
            </p:nvSpPr>
            <p:spPr>
              <a:xfrm>
                <a:off x="2681456" y="5940628"/>
                <a:ext cx="234360" cy="296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dirty="0" smtClean="0">
                    <a:solidFill>
                      <a:schemeClr val="tx1"/>
                    </a:solidFill>
                  </a:rPr>
                  <a:t>t</a:t>
                </a: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1" name="Gerade Verbindung 150"/>
              <p:cNvCxnSpPr/>
              <p:nvPr/>
            </p:nvCxnSpPr>
            <p:spPr>
              <a:xfrm flipH="1">
                <a:off x="2194147" y="5324858"/>
                <a:ext cx="1589" cy="815043"/>
              </a:xfrm>
              <a:prstGeom prst="line">
                <a:avLst/>
              </a:prstGeom>
              <a:ln>
                <a:headEnd type="diamon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 Verbindung 152"/>
              <p:cNvCxnSpPr/>
              <p:nvPr/>
            </p:nvCxnSpPr>
            <p:spPr>
              <a:xfrm rot="5400000">
                <a:off x="2388376" y="5969323"/>
                <a:ext cx="336389" cy="1588"/>
              </a:xfrm>
              <a:prstGeom prst="line">
                <a:avLst/>
              </a:prstGeom>
              <a:ln>
                <a:headEnd type="diamon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3" name="Textfeld 172"/>
              <p:cNvSpPr txBox="1"/>
              <p:nvPr/>
            </p:nvSpPr>
            <p:spPr>
              <a:xfrm>
                <a:off x="1907704" y="6093296"/>
                <a:ext cx="529312" cy="3103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dirty="0">
                    <a:solidFill>
                      <a:schemeClr val="tx1"/>
                    </a:solidFill>
                  </a:rPr>
                  <a:t>d</a:t>
                </a:r>
                <a:r>
                  <a:rPr lang="de-DE" sz="1400" baseline="-25000" dirty="0" smtClean="0">
                    <a:solidFill>
                      <a:schemeClr val="tx1"/>
                    </a:solidFill>
                  </a:rPr>
                  <a:t>2-&gt;3</a:t>
                </a:r>
                <a:endParaRPr lang="de-DE" sz="1400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Textfeld 173"/>
              <p:cNvSpPr txBox="1"/>
              <p:nvPr/>
            </p:nvSpPr>
            <p:spPr>
              <a:xfrm>
                <a:off x="2276381" y="6214478"/>
                <a:ext cx="529312" cy="296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dirty="0" smtClean="0">
                    <a:solidFill>
                      <a:schemeClr val="tx1"/>
                    </a:solidFill>
                  </a:rPr>
                  <a:t>d</a:t>
                </a:r>
                <a:r>
                  <a:rPr lang="de-DE" sz="1400" baseline="-25000" dirty="0">
                    <a:solidFill>
                      <a:schemeClr val="tx1"/>
                    </a:solidFill>
                  </a:rPr>
                  <a:t>4</a:t>
                </a:r>
                <a:r>
                  <a:rPr lang="de-DE" sz="1400" baseline="-25000" dirty="0" smtClean="0">
                    <a:solidFill>
                      <a:schemeClr val="tx1"/>
                    </a:solidFill>
                  </a:rPr>
                  <a:t>-&gt;5</a:t>
                </a:r>
                <a:endParaRPr lang="de-DE" sz="1400" baseline="-25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80" name="Gruppieren 179"/>
            <p:cNvGrpSpPr/>
            <p:nvPr/>
          </p:nvGrpSpPr>
          <p:grpSpPr>
            <a:xfrm>
              <a:off x="930514" y="2687126"/>
              <a:ext cx="6390741" cy="333259"/>
              <a:chOff x="930514" y="2717183"/>
              <a:chExt cx="6390741" cy="333259"/>
            </a:xfrm>
          </p:grpSpPr>
          <p:sp>
            <p:nvSpPr>
              <p:cNvPr id="181" name="Textfeld 180"/>
              <p:cNvSpPr txBox="1"/>
              <p:nvPr/>
            </p:nvSpPr>
            <p:spPr>
              <a:xfrm>
                <a:off x="930514" y="2735378"/>
                <a:ext cx="869149" cy="3103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000" b="1" dirty="0" smtClean="0">
                    <a:solidFill>
                      <a:srgbClr val="C00000"/>
                    </a:solidFill>
                  </a:rPr>
                  <a:t>&lt;&lt;</a:t>
                </a:r>
                <a:r>
                  <a:rPr lang="de-DE" sz="1000" b="1" dirty="0" err="1" smtClean="0">
                    <a:solidFill>
                      <a:srgbClr val="C00000"/>
                    </a:solidFill>
                  </a:rPr>
                  <a:t>virtual</a:t>
                </a:r>
                <a:r>
                  <a:rPr lang="de-DE" sz="1000" b="1" dirty="0" smtClean="0">
                    <a:solidFill>
                      <a:srgbClr val="C00000"/>
                    </a:solidFill>
                  </a:rPr>
                  <a:t>&gt;&gt;</a:t>
                </a:r>
                <a:endParaRPr lang="de-DE" sz="1000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82" name="Textfeld 181"/>
              <p:cNvSpPr txBox="1"/>
              <p:nvPr/>
            </p:nvSpPr>
            <p:spPr>
              <a:xfrm>
                <a:off x="1803864" y="2724918"/>
                <a:ext cx="869149" cy="3103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000" b="1" dirty="0" smtClean="0">
                    <a:solidFill>
                      <a:srgbClr val="C00000"/>
                    </a:solidFill>
                  </a:rPr>
                  <a:t>&lt;&lt;</a:t>
                </a:r>
                <a:r>
                  <a:rPr lang="de-DE" sz="1000" b="1" dirty="0" err="1" smtClean="0">
                    <a:solidFill>
                      <a:srgbClr val="C00000"/>
                    </a:solidFill>
                  </a:rPr>
                  <a:t>virtual</a:t>
                </a:r>
                <a:r>
                  <a:rPr lang="de-DE" sz="1000" b="1" dirty="0" smtClean="0">
                    <a:solidFill>
                      <a:srgbClr val="C00000"/>
                    </a:solidFill>
                  </a:rPr>
                  <a:t>&gt;&gt;</a:t>
                </a:r>
                <a:endParaRPr lang="de-DE" sz="1000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83" name="Textfeld 182"/>
              <p:cNvSpPr txBox="1"/>
              <p:nvPr/>
            </p:nvSpPr>
            <p:spPr>
              <a:xfrm>
                <a:off x="2721148" y="2740101"/>
                <a:ext cx="869149" cy="3103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000" b="1" dirty="0" smtClean="0">
                    <a:solidFill>
                      <a:srgbClr val="C00000"/>
                    </a:solidFill>
                  </a:rPr>
                  <a:t>&lt;&lt;</a:t>
                </a:r>
                <a:r>
                  <a:rPr lang="de-DE" sz="1000" b="1" dirty="0" err="1" smtClean="0">
                    <a:solidFill>
                      <a:srgbClr val="C00000"/>
                    </a:solidFill>
                  </a:rPr>
                  <a:t>virtual</a:t>
                </a:r>
                <a:r>
                  <a:rPr lang="de-DE" sz="1000" b="1" dirty="0" smtClean="0">
                    <a:solidFill>
                      <a:srgbClr val="C00000"/>
                    </a:solidFill>
                  </a:rPr>
                  <a:t>&gt;&gt;</a:t>
                </a:r>
                <a:endParaRPr lang="de-DE" sz="1000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84" name="Textfeld 183"/>
              <p:cNvSpPr txBox="1"/>
              <p:nvPr/>
            </p:nvSpPr>
            <p:spPr>
              <a:xfrm>
                <a:off x="4668398" y="2717183"/>
                <a:ext cx="869149" cy="3103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000" b="1" dirty="0" smtClean="0">
                    <a:solidFill>
                      <a:srgbClr val="C00000"/>
                    </a:solidFill>
                  </a:rPr>
                  <a:t>&lt;&lt;</a:t>
                </a:r>
                <a:r>
                  <a:rPr lang="de-DE" sz="1000" b="1" dirty="0" err="1" smtClean="0">
                    <a:solidFill>
                      <a:srgbClr val="C00000"/>
                    </a:solidFill>
                  </a:rPr>
                  <a:t>virtual</a:t>
                </a:r>
                <a:r>
                  <a:rPr lang="de-DE" sz="1000" b="1" dirty="0" smtClean="0">
                    <a:solidFill>
                      <a:srgbClr val="C00000"/>
                    </a:solidFill>
                  </a:rPr>
                  <a:t>&gt;&gt;</a:t>
                </a:r>
                <a:endParaRPr lang="de-DE" sz="1000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85" name="Textfeld 184"/>
              <p:cNvSpPr txBox="1"/>
              <p:nvPr/>
            </p:nvSpPr>
            <p:spPr>
              <a:xfrm>
                <a:off x="5546903" y="2721819"/>
                <a:ext cx="869149" cy="3103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000" b="1" dirty="0" smtClean="0">
                    <a:solidFill>
                      <a:srgbClr val="C00000"/>
                    </a:solidFill>
                  </a:rPr>
                  <a:t>&lt;&lt;</a:t>
                </a:r>
                <a:r>
                  <a:rPr lang="de-DE" sz="1000" b="1" dirty="0" err="1" smtClean="0">
                    <a:solidFill>
                      <a:srgbClr val="C00000"/>
                    </a:solidFill>
                  </a:rPr>
                  <a:t>virtual</a:t>
                </a:r>
                <a:r>
                  <a:rPr lang="de-DE" sz="1000" b="1" dirty="0" smtClean="0">
                    <a:solidFill>
                      <a:srgbClr val="C00000"/>
                    </a:solidFill>
                  </a:rPr>
                  <a:t>&gt;&gt;</a:t>
                </a:r>
                <a:endParaRPr lang="de-DE" sz="1000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86" name="Textfeld 185"/>
              <p:cNvSpPr txBox="1"/>
              <p:nvPr/>
            </p:nvSpPr>
            <p:spPr>
              <a:xfrm>
                <a:off x="6452106" y="2727234"/>
                <a:ext cx="869149" cy="3103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000" b="1" dirty="0" smtClean="0">
                    <a:solidFill>
                      <a:srgbClr val="C00000"/>
                    </a:solidFill>
                  </a:rPr>
                  <a:t>&lt;&lt;</a:t>
                </a:r>
                <a:r>
                  <a:rPr lang="de-DE" sz="1000" b="1" dirty="0" err="1" smtClean="0">
                    <a:solidFill>
                      <a:srgbClr val="C00000"/>
                    </a:solidFill>
                  </a:rPr>
                  <a:t>virtual</a:t>
                </a:r>
                <a:r>
                  <a:rPr lang="de-DE" sz="1000" b="1" dirty="0" smtClean="0">
                    <a:solidFill>
                      <a:srgbClr val="C00000"/>
                    </a:solidFill>
                  </a:rPr>
                  <a:t>&gt;&gt;</a:t>
                </a:r>
                <a:endParaRPr lang="de-DE" sz="1000" b="1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187" name="Gruppieren 186"/>
            <p:cNvGrpSpPr/>
            <p:nvPr/>
          </p:nvGrpSpPr>
          <p:grpSpPr>
            <a:xfrm>
              <a:off x="428051" y="4819917"/>
              <a:ext cx="1911701" cy="1230063"/>
              <a:chOff x="436680" y="4849974"/>
              <a:chExt cx="1911701" cy="1230063"/>
            </a:xfrm>
          </p:grpSpPr>
          <p:sp>
            <p:nvSpPr>
              <p:cNvPr id="188" name="Rechteck 187"/>
              <p:cNvSpPr/>
              <p:nvPr/>
            </p:nvSpPr>
            <p:spPr>
              <a:xfrm>
                <a:off x="436681" y="5144438"/>
                <a:ext cx="853106" cy="17460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89" name="Gruppierung 135"/>
              <p:cNvGrpSpPr/>
              <p:nvPr/>
            </p:nvGrpSpPr>
            <p:grpSpPr>
              <a:xfrm>
                <a:off x="1305571" y="5375149"/>
                <a:ext cx="731793" cy="180951"/>
                <a:chOff x="302162" y="5231408"/>
                <a:chExt cx="731793" cy="180951"/>
              </a:xfrm>
            </p:grpSpPr>
            <p:sp>
              <p:nvSpPr>
                <p:cNvPr id="204" name="Rechteck 203"/>
                <p:cNvSpPr/>
                <p:nvPr/>
              </p:nvSpPr>
              <p:spPr>
                <a:xfrm>
                  <a:off x="302162" y="5231408"/>
                  <a:ext cx="731793" cy="18071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317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05" name="Rechteck 204"/>
                <p:cNvSpPr/>
                <p:nvPr/>
              </p:nvSpPr>
              <p:spPr>
                <a:xfrm>
                  <a:off x="618692" y="5232711"/>
                  <a:ext cx="152400" cy="17964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0" cap="flat" cmpd="sng" algn="ctr">
                  <a:solidFill>
                    <a:schemeClr val="bg1">
                      <a:lumMod val="75000"/>
                      <a:alpha val="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90" name="Gruppierung 231"/>
              <p:cNvGrpSpPr/>
              <p:nvPr/>
            </p:nvGrpSpPr>
            <p:grpSpPr>
              <a:xfrm>
                <a:off x="1460606" y="5900389"/>
                <a:ext cx="887775" cy="179648"/>
                <a:chOff x="1467942" y="6268106"/>
                <a:chExt cx="887775" cy="179648"/>
              </a:xfrm>
            </p:grpSpPr>
            <p:sp>
              <p:nvSpPr>
                <p:cNvPr id="202" name="Rechteck 201"/>
                <p:cNvSpPr/>
                <p:nvPr/>
              </p:nvSpPr>
              <p:spPr>
                <a:xfrm>
                  <a:off x="1467942" y="6268106"/>
                  <a:ext cx="887775" cy="17460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317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03" name="Rechteck 202"/>
                <p:cNvSpPr/>
                <p:nvPr/>
              </p:nvSpPr>
              <p:spPr>
                <a:xfrm>
                  <a:off x="1477037" y="6268106"/>
                  <a:ext cx="152400" cy="17964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0" cap="flat" cmpd="sng" algn="ctr">
                  <a:solidFill>
                    <a:schemeClr val="bg1">
                      <a:lumMod val="75000"/>
                      <a:alpha val="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191" name="Rechteck 190"/>
              <p:cNvSpPr/>
              <p:nvPr/>
            </p:nvSpPr>
            <p:spPr>
              <a:xfrm>
                <a:off x="448995" y="5663741"/>
                <a:ext cx="996950" cy="16234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2" name="Rechteck 191"/>
              <p:cNvSpPr/>
              <p:nvPr/>
            </p:nvSpPr>
            <p:spPr>
              <a:xfrm>
                <a:off x="1293545" y="5657391"/>
                <a:ext cx="152400" cy="179648"/>
              </a:xfrm>
              <a:prstGeom prst="rect">
                <a:avLst/>
              </a:prstGeom>
              <a:solidFill>
                <a:srgbClr val="FF0000"/>
              </a:solidFill>
              <a:ln w="0" cap="flat" cmpd="sng" algn="ctr">
                <a:solidFill>
                  <a:schemeClr val="bg1">
                    <a:lumMod val="75000"/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3" name="Rechteck 192"/>
              <p:cNvSpPr/>
              <p:nvPr/>
            </p:nvSpPr>
            <p:spPr>
              <a:xfrm>
                <a:off x="753795" y="5115342"/>
                <a:ext cx="152400" cy="179648"/>
              </a:xfrm>
              <a:prstGeom prst="rect">
                <a:avLst/>
              </a:prstGeom>
              <a:solidFill>
                <a:schemeClr val="bg1"/>
              </a:solidFill>
              <a:ln w="0" cap="flat" cmpd="sng" algn="ctr">
                <a:solidFill>
                  <a:schemeClr val="bg1">
                    <a:lumMod val="75000"/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4" name="Rechteck 193"/>
              <p:cNvSpPr/>
              <p:nvPr/>
            </p:nvSpPr>
            <p:spPr>
              <a:xfrm>
                <a:off x="1137387" y="5652483"/>
                <a:ext cx="152400" cy="179648"/>
              </a:xfrm>
              <a:prstGeom prst="rect">
                <a:avLst/>
              </a:prstGeom>
              <a:solidFill>
                <a:schemeClr val="bg1"/>
              </a:solidFill>
              <a:ln w="0" cap="flat" cmpd="sng" algn="ctr">
                <a:solidFill>
                  <a:schemeClr val="bg1">
                    <a:lumMod val="75000"/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5" name="Rechteck 194"/>
              <p:cNvSpPr/>
              <p:nvPr/>
            </p:nvSpPr>
            <p:spPr>
              <a:xfrm>
                <a:off x="1558601" y="5370102"/>
                <a:ext cx="63500" cy="179648"/>
              </a:xfrm>
              <a:prstGeom prst="rect">
                <a:avLst/>
              </a:prstGeom>
              <a:solidFill>
                <a:schemeClr val="bg1"/>
              </a:solidFill>
              <a:ln w="0" cap="flat" cmpd="sng" algn="ctr">
                <a:solidFill>
                  <a:schemeClr val="bg1">
                    <a:lumMod val="75000"/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6" name="Rechteck 195"/>
              <p:cNvSpPr/>
              <p:nvPr/>
            </p:nvSpPr>
            <p:spPr>
              <a:xfrm>
                <a:off x="436680" y="5144438"/>
                <a:ext cx="152400" cy="179648"/>
              </a:xfrm>
              <a:prstGeom prst="rect">
                <a:avLst/>
              </a:prstGeom>
              <a:solidFill>
                <a:srgbClr val="FF0000"/>
              </a:solidFill>
              <a:ln w="0" cap="flat" cmpd="sng" algn="ctr">
                <a:solidFill>
                  <a:schemeClr val="bg1">
                    <a:lumMod val="75000"/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7" name="Rechteck 196"/>
              <p:cNvSpPr/>
              <p:nvPr/>
            </p:nvSpPr>
            <p:spPr>
              <a:xfrm>
                <a:off x="1137387" y="5142964"/>
                <a:ext cx="152400" cy="179648"/>
              </a:xfrm>
              <a:prstGeom prst="rect">
                <a:avLst/>
              </a:prstGeom>
              <a:solidFill>
                <a:srgbClr val="FF0000"/>
              </a:solidFill>
              <a:ln w="0" cap="flat" cmpd="sng" algn="ctr">
                <a:solidFill>
                  <a:schemeClr val="bg1">
                    <a:lumMod val="75000"/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98" name="Gruppierung 130"/>
              <p:cNvGrpSpPr/>
              <p:nvPr/>
            </p:nvGrpSpPr>
            <p:grpSpPr>
              <a:xfrm>
                <a:off x="610385" y="4849974"/>
                <a:ext cx="483299" cy="179648"/>
                <a:chOff x="302162" y="5226361"/>
                <a:chExt cx="483299" cy="179648"/>
              </a:xfrm>
            </p:grpSpPr>
            <p:sp>
              <p:nvSpPr>
                <p:cNvPr id="200" name="Rechteck 199"/>
                <p:cNvSpPr/>
                <p:nvPr/>
              </p:nvSpPr>
              <p:spPr>
                <a:xfrm>
                  <a:off x="302162" y="5231408"/>
                  <a:ext cx="483299" cy="17460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317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01" name="Rechteck 200"/>
                <p:cNvSpPr/>
                <p:nvPr/>
              </p:nvSpPr>
              <p:spPr>
                <a:xfrm>
                  <a:off x="592666" y="5226361"/>
                  <a:ext cx="152400" cy="179648"/>
                </a:xfrm>
                <a:prstGeom prst="rect">
                  <a:avLst/>
                </a:prstGeom>
                <a:solidFill>
                  <a:srgbClr val="FF0000"/>
                </a:solidFill>
                <a:ln w="0" cap="flat" cmpd="sng" algn="ctr">
                  <a:solidFill>
                    <a:schemeClr val="bg1">
                      <a:lumMod val="75000"/>
                      <a:alpha val="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199" name="Rechteck 198"/>
              <p:cNvSpPr/>
              <p:nvPr/>
            </p:nvSpPr>
            <p:spPr>
              <a:xfrm>
                <a:off x="610384" y="5144438"/>
                <a:ext cx="483299" cy="179648"/>
              </a:xfrm>
              <a:prstGeom prst="rect">
                <a:avLst/>
              </a:prstGeom>
              <a:solidFill>
                <a:schemeClr val="bg1"/>
              </a:solidFill>
              <a:ln w="0" cap="flat" cmpd="sng" algn="ctr">
                <a:solidFill>
                  <a:schemeClr val="bg1">
                    <a:lumMod val="75000"/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90" name="Abgerundetes Rechteck 89"/>
            <p:cNvSpPr/>
            <p:nvPr/>
          </p:nvSpPr>
          <p:spPr>
            <a:xfrm>
              <a:off x="1060193" y="1918580"/>
              <a:ext cx="714033" cy="245415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400" dirty="0">
                  <a:solidFill>
                    <a:schemeClr val="tx1"/>
                  </a:solidFill>
                </a:rPr>
                <a:t>F1</a:t>
              </a:r>
            </a:p>
          </p:txBody>
        </p:sp>
        <p:sp>
          <p:nvSpPr>
            <p:cNvPr id="91" name="Abgerundetes Rechteck 90"/>
            <p:cNvSpPr/>
            <p:nvPr/>
          </p:nvSpPr>
          <p:spPr>
            <a:xfrm>
              <a:off x="2105647" y="1920050"/>
              <a:ext cx="700561" cy="243945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400" dirty="0">
                  <a:solidFill>
                    <a:schemeClr val="tx1"/>
                  </a:solidFill>
                </a:rPr>
                <a:t>F2</a:t>
              </a:r>
            </a:p>
          </p:txBody>
        </p:sp>
        <p:sp>
          <p:nvSpPr>
            <p:cNvPr id="92" name="Abgerundetes Rechteck 91"/>
            <p:cNvSpPr/>
            <p:nvPr/>
          </p:nvSpPr>
          <p:spPr>
            <a:xfrm>
              <a:off x="3126850" y="1920049"/>
              <a:ext cx="751891" cy="243945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400" dirty="0">
                  <a:solidFill>
                    <a:schemeClr val="tx1"/>
                  </a:solidFill>
                </a:rPr>
                <a:t>F3</a:t>
              </a:r>
            </a:p>
          </p:txBody>
        </p:sp>
        <p:cxnSp>
          <p:nvCxnSpPr>
            <p:cNvPr id="93" name="Gerade Verbindung mit Pfeil 92"/>
            <p:cNvCxnSpPr>
              <a:stCxn id="91" idx="3"/>
              <a:endCxn id="92" idx="1"/>
            </p:cNvCxnSpPr>
            <p:nvPr/>
          </p:nvCxnSpPr>
          <p:spPr>
            <a:xfrm flipV="1">
              <a:off x="2806208" y="2042022"/>
              <a:ext cx="320642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Gerade Verbindung mit Pfeil 205"/>
            <p:cNvCxnSpPr>
              <a:stCxn id="90" idx="3"/>
              <a:endCxn id="91" idx="1"/>
            </p:cNvCxnSpPr>
            <p:nvPr/>
          </p:nvCxnSpPr>
          <p:spPr>
            <a:xfrm>
              <a:off x="1774226" y="2041288"/>
              <a:ext cx="331421" cy="73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Gewinkelte Verbindung 206"/>
            <p:cNvCxnSpPr>
              <a:stCxn id="92" idx="0"/>
              <a:endCxn id="90" idx="0"/>
            </p:cNvCxnSpPr>
            <p:nvPr/>
          </p:nvCxnSpPr>
          <p:spPr bwMode="auto">
            <a:xfrm rot="16200000" flipV="1">
              <a:off x="2459269" y="876522"/>
              <a:ext cx="1469" cy="2085586"/>
            </a:xfrm>
            <a:prstGeom prst="bentConnector3">
              <a:avLst>
                <a:gd name="adj1" fmla="val 15661607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09" name="Picture 2" descr="http://images.trulia.com/blogimg/9/6/f/8/382213_1340842002810_o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7265" y="4611079"/>
              <a:ext cx="686093" cy="72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0" name="Picture 8" descr="http://www.xminiipodspeaker.com/wp-content/uploads/2010/10/xmini-battery-life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2790671" y="5895650"/>
              <a:ext cx="702193" cy="483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1" name="Picture 10" descr="http://www.clker.com/cliparts/9/T/u/6/j/K/cold-weather-termometer-icon-md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344"/>
            <a:stretch/>
          </p:blipFill>
          <p:spPr bwMode="auto">
            <a:xfrm>
              <a:off x="3551137" y="5814575"/>
              <a:ext cx="217896" cy="710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2" name="Picture 8" descr="http://www.xminiipodspeaker.com/wp-content/uploads/2010/10/xmini-battery-life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8022175" y="2429227"/>
              <a:ext cx="858057" cy="591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3" name="Picture 10" descr="http://www.clker.com/cliparts/9/T/u/6/j/K/cold-weather-termometer-icon-md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344"/>
            <a:stretch/>
          </p:blipFill>
          <p:spPr bwMode="auto">
            <a:xfrm>
              <a:off x="8756961" y="2322021"/>
              <a:ext cx="266261" cy="868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4" name="Picture 2" descr="C:\Users\kgruettner\Desktop\Wappen_Achtung.svg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2372" y="1969823"/>
              <a:ext cx="439740" cy="460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5" name="Picture 2" descr="C:\Users\kgruettner\Desktop\Wappen_Achtung.svg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6189" y="1969823"/>
              <a:ext cx="439740" cy="460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6" name="Gruppieren 215"/>
            <p:cNvGrpSpPr/>
            <p:nvPr/>
          </p:nvGrpSpPr>
          <p:grpSpPr>
            <a:xfrm>
              <a:off x="6372200" y="3307727"/>
              <a:ext cx="2773816" cy="1243344"/>
              <a:chOff x="6555208" y="3337784"/>
              <a:chExt cx="2773816" cy="1243344"/>
            </a:xfrm>
          </p:grpSpPr>
          <p:grpSp>
            <p:nvGrpSpPr>
              <p:cNvPr id="217" name="Gruppierung 143"/>
              <p:cNvGrpSpPr/>
              <p:nvPr/>
            </p:nvGrpSpPr>
            <p:grpSpPr>
              <a:xfrm>
                <a:off x="6555208" y="3660739"/>
                <a:ext cx="393056" cy="579057"/>
                <a:chOff x="14578" y="3404491"/>
                <a:chExt cx="393056" cy="579057"/>
              </a:xfrm>
            </p:grpSpPr>
            <p:sp>
              <p:nvSpPr>
                <p:cNvPr id="229" name="Textfeld 228"/>
                <p:cNvSpPr txBox="1"/>
                <p:nvPr/>
              </p:nvSpPr>
              <p:spPr>
                <a:xfrm>
                  <a:off x="14578" y="3404491"/>
                  <a:ext cx="393056" cy="2966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400" dirty="0" smtClean="0">
                      <a:solidFill>
                        <a:schemeClr val="tx1"/>
                      </a:solidFill>
                    </a:rPr>
                    <a:t>F4</a:t>
                  </a:r>
                  <a:endParaRPr lang="de-DE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0" name="Textfeld 229"/>
                <p:cNvSpPr txBox="1"/>
                <p:nvPr/>
              </p:nvSpPr>
              <p:spPr>
                <a:xfrm>
                  <a:off x="14578" y="3686864"/>
                  <a:ext cx="393056" cy="2966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400" dirty="0" smtClean="0">
                      <a:solidFill>
                        <a:schemeClr val="tx1"/>
                      </a:solidFill>
                    </a:rPr>
                    <a:t>F5</a:t>
                  </a:r>
                  <a:endParaRPr lang="de-DE" sz="1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18" name="Rechteck 217"/>
              <p:cNvSpPr/>
              <p:nvPr/>
            </p:nvSpPr>
            <p:spPr>
              <a:xfrm>
                <a:off x="7766456" y="3971476"/>
                <a:ext cx="887775" cy="17460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9" name="Rechteck 218"/>
              <p:cNvSpPr/>
              <p:nvPr/>
            </p:nvSpPr>
            <p:spPr>
              <a:xfrm>
                <a:off x="7766456" y="3966429"/>
                <a:ext cx="152400" cy="17964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0" cap="flat" cmpd="sng" algn="ctr">
                <a:solidFill>
                  <a:schemeClr val="bg1">
                    <a:lumMod val="75000"/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20" name="Gerade Verbindung 183"/>
              <p:cNvCxnSpPr/>
              <p:nvPr/>
            </p:nvCxnSpPr>
            <p:spPr>
              <a:xfrm rot="16200000" flipH="1">
                <a:off x="6470295" y="3774730"/>
                <a:ext cx="873895" cy="3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Gerade Verbindung mit Pfeil 220"/>
              <p:cNvCxnSpPr/>
              <p:nvPr/>
            </p:nvCxnSpPr>
            <p:spPr>
              <a:xfrm>
                <a:off x="6907241" y="4210091"/>
                <a:ext cx="2236759" cy="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2" name="Gruppierung 224"/>
              <p:cNvGrpSpPr/>
              <p:nvPr/>
            </p:nvGrpSpPr>
            <p:grpSpPr>
              <a:xfrm>
                <a:off x="6907245" y="3723431"/>
                <a:ext cx="861290" cy="179648"/>
                <a:chOff x="6825681" y="3715688"/>
                <a:chExt cx="861290" cy="179648"/>
              </a:xfrm>
            </p:grpSpPr>
            <p:sp>
              <p:nvSpPr>
                <p:cNvPr id="227" name="Rechteck 226"/>
                <p:cNvSpPr/>
                <p:nvPr/>
              </p:nvSpPr>
              <p:spPr>
                <a:xfrm>
                  <a:off x="6825681" y="3720735"/>
                  <a:ext cx="859212" cy="16234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317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8" name="Rechteck 227"/>
                <p:cNvSpPr/>
                <p:nvPr/>
              </p:nvSpPr>
              <p:spPr>
                <a:xfrm>
                  <a:off x="7534571" y="3715688"/>
                  <a:ext cx="152400" cy="179648"/>
                </a:xfrm>
                <a:prstGeom prst="rect">
                  <a:avLst/>
                </a:prstGeom>
                <a:solidFill>
                  <a:srgbClr val="FF0000"/>
                </a:solidFill>
                <a:ln w="0" cap="flat" cmpd="sng" algn="ctr">
                  <a:solidFill>
                    <a:schemeClr val="bg1">
                      <a:lumMod val="75000"/>
                      <a:alpha val="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223" name="Textfeld 222"/>
              <p:cNvSpPr txBox="1"/>
              <p:nvPr/>
            </p:nvSpPr>
            <p:spPr>
              <a:xfrm>
                <a:off x="9094664" y="3967884"/>
                <a:ext cx="234360" cy="296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dirty="0" smtClean="0">
                    <a:solidFill>
                      <a:schemeClr val="tx1"/>
                    </a:solidFill>
                  </a:rPr>
                  <a:t>t</a:t>
                </a: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4" name="Textfeld 223"/>
              <p:cNvSpPr txBox="1"/>
              <p:nvPr/>
            </p:nvSpPr>
            <p:spPr>
              <a:xfrm>
                <a:off x="8532440" y="4284444"/>
                <a:ext cx="529312" cy="296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dirty="0" smtClean="0">
                    <a:solidFill>
                      <a:schemeClr val="tx1"/>
                    </a:solidFill>
                  </a:rPr>
                  <a:t>d</a:t>
                </a:r>
                <a:r>
                  <a:rPr lang="de-DE" sz="1400" baseline="-25000" dirty="0">
                    <a:solidFill>
                      <a:schemeClr val="tx1"/>
                    </a:solidFill>
                  </a:rPr>
                  <a:t>4</a:t>
                </a:r>
                <a:r>
                  <a:rPr lang="de-DE" sz="1400" baseline="-25000" dirty="0" smtClean="0">
                    <a:solidFill>
                      <a:schemeClr val="tx1"/>
                    </a:solidFill>
                  </a:rPr>
                  <a:t>-&gt;5</a:t>
                </a:r>
                <a:endParaRPr lang="de-DE" sz="1400" baseline="-25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25" name="Gerade Verbindung 188"/>
              <p:cNvCxnSpPr/>
              <p:nvPr/>
            </p:nvCxnSpPr>
            <p:spPr>
              <a:xfrm rot="5400000">
                <a:off x="8365040" y="4028449"/>
                <a:ext cx="336389" cy="1588"/>
              </a:xfrm>
              <a:prstGeom prst="line">
                <a:avLst/>
              </a:prstGeom>
              <a:ln>
                <a:headEnd type="diamon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Gerade Verbindung 189"/>
              <p:cNvCxnSpPr/>
              <p:nvPr/>
            </p:nvCxnSpPr>
            <p:spPr>
              <a:xfrm rot="5400000">
                <a:off x="8878536" y="4028800"/>
                <a:ext cx="336389" cy="1588"/>
              </a:xfrm>
              <a:prstGeom prst="line">
                <a:avLst/>
              </a:prstGeom>
              <a:ln>
                <a:headEnd type="diamon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31" name="Picture 2" descr="C:\Users\kgruettner\Desktop\Wappen_Achtung.svg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6944" y="3400409"/>
              <a:ext cx="439740" cy="460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32" name="Gerade Verbindung 41"/>
            <p:cNvCxnSpPr>
              <a:endCxn id="124" idx="0"/>
            </p:cNvCxnSpPr>
            <p:nvPr/>
          </p:nvCxnSpPr>
          <p:spPr>
            <a:xfrm>
              <a:off x="1445816" y="3015662"/>
              <a:ext cx="1905325" cy="1835328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  <a:tailEnd type="triangle" w="lg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233" name="Picture 2" descr="C:\Users\kgruettner\Desktop\Wappen_Achtung.svg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9843" y="4721228"/>
              <a:ext cx="439740" cy="460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6" name="Gruppieren 115"/>
            <p:cNvGrpSpPr/>
            <p:nvPr/>
          </p:nvGrpSpPr>
          <p:grpSpPr>
            <a:xfrm>
              <a:off x="5102974" y="2168860"/>
              <a:ext cx="1785084" cy="379632"/>
              <a:chOff x="5102974" y="2206612"/>
              <a:chExt cx="1785084" cy="379632"/>
            </a:xfrm>
          </p:grpSpPr>
          <p:cxnSp>
            <p:nvCxnSpPr>
              <p:cNvPr id="117" name="Gerade Verbindung 25"/>
              <p:cNvCxnSpPr>
                <a:stCxn id="107" idx="2"/>
              </p:cNvCxnSpPr>
              <p:nvPr/>
            </p:nvCxnSpPr>
            <p:spPr>
              <a:xfrm rot="5400000">
                <a:off x="5211569" y="2098018"/>
                <a:ext cx="379632" cy="59682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8" name="Gerade Verbindung 26"/>
              <p:cNvCxnSpPr>
                <a:stCxn id="108" idx="2"/>
              </p:cNvCxnSpPr>
              <p:nvPr/>
            </p:nvCxnSpPr>
            <p:spPr>
              <a:xfrm rot="5400000">
                <a:off x="5730927" y="1578659"/>
                <a:ext cx="379632" cy="1635537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9" name="Gerade Verbindung 27"/>
              <p:cNvCxnSpPr>
                <a:stCxn id="107" idx="2"/>
              </p:cNvCxnSpPr>
              <p:nvPr/>
            </p:nvCxnSpPr>
            <p:spPr>
              <a:xfrm rot="16200000" flipH="1">
                <a:off x="5656154" y="2250251"/>
                <a:ext cx="379632" cy="292353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0" name="Gerade Verbindung 28"/>
              <p:cNvCxnSpPr>
                <a:stCxn id="108" idx="2"/>
              </p:cNvCxnSpPr>
              <p:nvPr/>
            </p:nvCxnSpPr>
            <p:spPr>
              <a:xfrm rot="16200000" flipH="1">
                <a:off x="6623469" y="2321654"/>
                <a:ext cx="379632" cy="149547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pic>
          <p:nvPicPr>
            <p:cNvPr id="234" name="Picture 2" descr="C:\Users\kgruettner\Desktop\Wappen_Achtung.svg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0556" y="5705461"/>
              <a:ext cx="439740" cy="460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5" name="Picture 2" descr="C:\Users\kgruettner\Desktop\Wappen_Achtung.svg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1901" y="5703199"/>
              <a:ext cx="439740" cy="460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7" name="Abgerundetes Rechteck 106"/>
            <p:cNvSpPr/>
            <p:nvPr/>
          </p:nvSpPr>
          <p:spPr>
            <a:xfrm>
              <a:off x="5342777" y="1961197"/>
              <a:ext cx="714033" cy="245415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400" dirty="0">
                  <a:solidFill>
                    <a:schemeClr val="tx1"/>
                  </a:solidFill>
                </a:rPr>
                <a:t>F4</a:t>
              </a:r>
            </a:p>
          </p:txBody>
        </p:sp>
        <p:sp>
          <p:nvSpPr>
            <p:cNvPr id="108" name="Abgerundetes Rechteck 107"/>
            <p:cNvSpPr/>
            <p:nvPr/>
          </p:nvSpPr>
          <p:spPr>
            <a:xfrm>
              <a:off x="6388231" y="1962667"/>
              <a:ext cx="700561" cy="243945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400" dirty="0">
                  <a:solidFill>
                    <a:schemeClr val="tx1"/>
                  </a:solidFill>
                </a:rPr>
                <a:t>F5</a:t>
              </a:r>
            </a:p>
          </p:txBody>
        </p:sp>
        <p:cxnSp>
          <p:nvCxnSpPr>
            <p:cNvPr id="109" name="Gerade Verbindung mit Pfeil 108"/>
            <p:cNvCxnSpPr>
              <a:stCxn id="107" idx="3"/>
              <a:endCxn id="108" idx="1"/>
            </p:cNvCxnSpPr>
            <p:nvPr/>
          </p:nvCxnSpPr>
          <p:spPr>
            <a:xfrm>
              <a:off x="6056810" y="2083904"/>
              <a:ext cx="331421" cy="73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Gewinkelte Verbindung 207"/>
            <p:cNvCxnSpPr>
              <a:stCxn id="108" idx="0"/>
              <a:endCxn id="107" idx="0"/>
            </p:cNvCxnSpPr>
            <p:nvPr/>
          </p:nvCxnSpPr>
          <p:spPr bwMode="auto">
            <a:xfrm rot="16200000" flipV="1">
              <a:off x="6218418" y="1442573"/>
              <a:ext cx="1470" cy="1038718"/>
            </a:xfrm>
            <a:prstGeom prst="bentConnector3">
              <a:avLst>
                <a:gd name="adj1" fmla="val 1565102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Rechteck 236"/>
          <p:cNvSpPr/>
          <p:nvPr/>
        </p:nvSpPr>
        <p:spPr>
          <a:xfrm>
            <a:off x="841544" y="1642495"/>
            <a:ext cx="3201517" cy="3103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Safety-critical flight algorithms</a:t>
            </a:r>
          </a:p>
        </p:txBody>
      </p:sp>
      <p:sp>
        <p:nvSpPr>
          <p:cNvPr id="238" name="Rechteck 237"/>
          <p:cNvSpPr/>
          <p:nvPr/>
        </p:nvSpPr>
        <p:spPr>
          <a:xfrm>
            <a:off x="4355976" y="1642388"/>
            <a:ext cx="3837910" cy="3103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Non-/Mission-critical object detection</a:t>
            </a:r>
          </a:p>
        </p:txBody>
      </p:sp>
      <p:cxnSp>
        <p:nvCxnSpPr>
          <p:cNvPr id="239" name="Gerade Verbindung 34"/>
          <p:cNvCxnSpPr/>
          <p:nvPr/>
        </p:nvCxnSpPr>
        <p:spPr bwMode="auto">
          <a:xfrm>
            <a:off x="4355976" y="1520788"/>
            <a:ext cx="0" cy="2340260"/>
          </a:xfrm>
          <a:prstGeom prst="line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dash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41091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Xilinx </a:t>
            </a:r>
            <a:r>
              <a:rPr lang="en-US" dirty="0" err="1" smtClean="0"/>
              <a:t>Zynq</a:t>
            </a:r>
            <a:r>
              <a:rPr lang="en-US" dirty="0" smtClean="0"/>
              <a:t> 7020 overview</a:t>
            </a:r>
            <a:endParaRPr lang="en-US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9" y="837389"/>
            <a:ext cx="5184575" cy="5722973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AFD880-3335-4C46-95E2-14D303441FF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2329039E-675F-42CD-A7C6-C2B0B4C5052A}" type="datetime1">
              <a:rPr lang="en-US" smtClean="0"/>
              <a:t>2/9/2016</a:t>
            </a:fld>
            <a:endParaRPr lang="en-US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Aft>
                <a:spcPts val="600"/>
              </a:spcAft>
              <a:buSzPct val="75000"/>
              <a:buChar char="►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ct val="0"/>
              </a:spcAft>
              <a:buSzTx/>
              <a:buFontTx/>
              <a:buNone/>
            </a:pPr>
            <a:r>
              <a:rPr lang="en-US" altLang="de-DE" sz="1000" dirty="0" smtClean="0">
                <a:solidFill>
                  <a:schemeClr val="bg1"/>
                </a:solidFill>
              </a:rPr>
              <a:t>Sören Schreiner – OFFIS </a:t>
            </a:r>
            <a:r>
              <a:rPr lang="en-US" altLang="de-DE" sz="1000" dirty="0" err="1" smtClean="0">
                <a:solidFill>
                  <a:schemeClr val="bg1"/>
                </a:solidFill>
              </a:rPr>
              <a:t>e.V</a:t>
            </a:r>
            <a:r>
              <a:rPr lang="en-US" altLang="de-DE" sz="1000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Untertitel 69"/>
          <p:cNvSpPr txBox="1">
            <a:spLocks/>
          </p:cNvSpPr>
          <p:nvPr/>
        </p:nvSpPr>
        <p:spPr bwMode="auto">
          <a:xfrm>
            <a:off x="143508" y="1052736"/>
            <a:ext cx="3420381" cy="5355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SzPct val="75000"/>
              <a:buFont typeface="Arial" charset="0"/>
              <a:buChar char="►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50" indent="-271463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>
                <a:solidFill>
                  <a:schemeClr val="tx1"/>
                </a:solidFill>
                <a:latin typeface="+mn-lt"/>
              </a:defRPr>
            </a:lvl2pPr>
            <a:lvl3pPr marL="809625" indent="-268288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6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+mn-lt"/>
              </a:defRPr>
            </a:lvl4pPr>
            <a:lvl5pPr marL="1349375" indent="-268288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+mn-lt"/>
              </a:defRPr>
            </a:lvl5pPr>
            <a:lvl6pPr marL="1806575" indent="-268288" algn="l" rt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600">
                <a:solidFill>
                  <a:schemeClr val="tx1"/>
                </a:solidFill>
                <a:latin typeface="+mn-lt"/>
              </a:defRPr>
            </a:lvl6pPr>
            <a:lvl7pPr marL="2263775" indent="-268288" algn="l" rt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600">
                <a:solidFill>
                  <a:schemeClr val="tx1"/>
                </a:solidFill>
                <a:latin typeface="+mn-lt"/>
              </a:defRPr>
            </a:lvl7pPr>
            <a:lvl8pPr marL="2720975" indent="-268288" algn="l" rt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600">
                <a:solidFill>
                  <a:schemeClr val="tx1"/>
                </a:solidFill>
                <a:latin typeface="+mn-lt"/>
              </a:defRPr>
            </a:lvl8pPr>
            <a:lvl9pPr marL="3178175" indent="-268288" algn="l" rt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kern="0" dirty="0" smtClean="0"/>
              <a:t>Processing</a:t>
            </a:r>
            <a:r>
              <a:rPr lang="en-US" sz="1800" kern="0" dirty="0" smtClean="0"/>
              <a:t> </a:t>
            </a:r>
            <a:r>
              <a:rPr lang="en-US" kern="0" dirty="0" smtClean="0"/>
              <a:t>System</a:t>
            </a:r>
          </a:p>
          <a:p>
            <a:pPr lvl="1">
              <a:lnSpc>
                <a:spcPct val="100000"/>
              </a:lnSpc>
            </a:pPr>
            <a:r>
              <a:rPr lang="en-US" kern="0" dirty="0" smtClean="0"/>
              <a:t>Dual ARM Cortex A9</a:t>
            </a:r>
          </a:p>
          <a:p>
            <a:pPr lvl="1">
              <a:lnSpc>
                <a:spcPct val="100000"/>
              </a:lnSpc>
            </a:pPr>
            <a:r>
              <a:rPr lang="en-US" kern="0" dirty="0" smtClean="0"/>
              <a:t>866MHz</a:t>
            </a:r>
          </a:p>
          <a:p>
            <a:pPr lvl="1">
              <a:lnSpc>
                <a:spcPct val="100000"/>
              </a:lnSpc>
            </a:pPr>
            <a:r>
              <a:rPr lang="en-US" kern="0" dirty="0" smtClean="0"/>
              <a:t>Standard interfaces available</a:t>
            </a:r>
            <a:endParaRPr lang="en-US" kern="0" dirty="0"/>
          </a:p>
          <a:p>
            <a:pPr>
              <a:lnSpc>
                <a:spcPct val="100000"/>
              </a:lnSpc>
            </a:pPr>
            <a:r>
              <a:rPr lang="en-US" kern="0" dirty="0" smtClean="0"/>
              <a:t>Programmable Logic</a:t>
            </a:r>
          </a:p>
          <a:p>
            <a:pPr lvl="1">
              <a:lnSpc>
                <a:spcPct val="100000"/>
              </a:lnSpc>
            </a:pPr>
            <a:r>
              <a:rPr lang="en-US" kern="0" dirty="0" smtClean="0"/>
              <a:t>Implementing own or IP hardware (further needed interfaces, processing elements, etc.)</a:t>
            </a:r>
          </a:p>
          <a:p>
            <a:pPr lvl="1">
              <a:lnSpc>
                <a:spcPct val="100000"/>
              </a:lnSpc>
            </a:pPr>
            <a:r>
              <a:rPr lang="en-US" kern="0" dirty="0" smtClean="0"/>
              <a:t>85.000 Logic Cells</a:t>
            </a:r>
          </a:p>
          <a:p>
            <a:pPr>
              <a:lnSpc>
                <a:spcPct val="100000"/>
              </a:lnSpc>
            </a:pPr>
            <a:endParaRPr lang="en-US" kern="0" dirty="0" smtClean="0"/>
          </a:p>
          <a:p>
            <a:pPr>
              <a:lnSpc>
                <a:spcPct val="100000"/>
              </a:lnSpc>
            </a:pPr>
            <a:r>
              <a:rPr lang="en-US" kern="0" dirty="0" smtClean="0"/>
              <a:t>Great for exploring architectures for mixed-criticality systems in consideration of extra-functional properties</a:t>
            </a:r>
          </a:p>
          <a:p>
            <a:pPr lvl="1">
              <a:lnSpc>
                <a:spcPct val="100000"/>
              </a:lnSpc>
            </a:pPr>
            <a:r>
              <a:rPr lang="en-US" kern="0" dirty="0" smtClean="0"/>
              <a:t>(Near future: </a:t>
            </a:r>
            <a:r>
              <a:rPr lang="en-US" kern="0" dirty="0" err="1" smtClean="0"/>
              <a:t>Zynq</a:t>
            </a:r>
            <a:r>
              <a:rPr lang="en-US" kern="0" dirty="0" smtClean="0"/>
              <a:t> </a:t>
            </a:r>
            <a:r>
              <a:rPr lang="en-US" kern="0" dirty="0" err="1" smtClean="0"/>
              <a:t>UltraScale</a:t>
            </a:r>
            <a:r>
              <a:rPr lang="en-US" kern="0" dirty="0"/>
              <a:t>+</a:t>
            </a:r>
            <a:r>
              <a:rPr lang="en-US" kern="0" dirty="0" smtClean="0"/>
              <a:t>)</a:t>
            </a:r>
          </a:p>
          <a:p>
            <a:pPr>
              <a:lnSpc>
                <a:spcPct val="100000"/>
              </a:lnSpc>
            </a:pPr>
            <a:endParaRPr lang="en-US" sz="1800" kern="0" dirty="0" smtClean="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8021832" y="5426602"/>
            <a:ext cx="1653017" cy="310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 smtClean="0">
                <a:solidFill>
                  <a:schemeClr val="tx2">
                    <a:lumMod val="75000"/>
                  </a:schemeClr>
                </a:solidFill>
              </a:rPr>
              <a:t>Source: www.xilinx.com</a:t>
            </a:r>
          </a:p>
        </p:txBody>
      </p:sp>
    </p:spTree>
    <p:extLst>
      <p:ext uri="{BB962C8B-B14F-4D97-AF65-F5344CB8AC3E}">
        <p14:creationId xmlns:p14="http://schemas.microsoft.com/office/powerpoint/2010/main" val="261419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01" y="1424986"/>
            <a:ext cx="8386043" cy="459145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>
            <a:lum brigh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865" y="1170279"/>
            <a:ext cx="5487188" cy="5103037"/>
          </a:xfrm>
          <a:prstGeom prst="rect">
            <a:avLst/>
          </a:prstGeom>
        </p:spPr>
      </p:pic>
      <p:pic>
        <p:nvPicPr>
          <p:cNvPr id="139" name="Grafik 1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505" y="1144521"/>
            <a:ext cx="5691064" cy="4682648"/>
          </a:xfrm>
          <a:prstGeom prst="rect">
            <a:avLst/>
          </a:prstGeom>
        </p:spPr>
      </p:pic>
      <p:grpSp>
        <p:nvGrpSpPr>
          <p:cNvPr id="3" name="Gruppieren 2"/>
          <p:cNvGrpSpPr/>
          <p:nvPr/>
        </p:nvGrpSpPr>
        <p:grpSpPr>
          <a:xfrm>
            <a:off x="177757" y="3002870"/>
            <a:ext cx="7618094" cy="3420000"/>
            <a:chOff x="177757" y="3002870"/>
            <a:chExt cx="7618094" cy="3420000"/>
          </a:xfrm>
        </p:grpSpPr>
        <p:cxnSp>
          <p:nvCxnSpPr>
            <p:cNvPr id="13" name="Gerader Verbinder 12"/>
            <p:cNvCxnSpPr/>
            <p:nvPr/>
          </p:nvCxnSpPr>
          <p:spPr bwMode="auto">
            <a:xfrm>
              <a:off x="177757" y="3002871"/>
              <a:ext cx="3898144" cy="0"/>
            </a:xfrm>
            <a:prstGeom prst="line">
              <a:avLst/>
            </a:prstGeom>
            <a:ln w="63500">
              <a:solidFill>
                <a:srgbClr val="FF0000"/>
              </a:solidFill>
              <a:prstDash val="sysDash"/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Gerader Verbinder 17"/>
            <p:cNvCxnSpPr/>
            <p:nvPr/>
          </p:nvCxnSpPr>
          <p:spPr bwMode="auto">
            <a:xfrm flipV="1">
              <a:off x="4111905" y="3002870"/>
              <a:ext cx="0" cy="3420000"/>
            </a:xfrm>
            <a:prstGeom prst="line">
              <a:avLst/>
            </a:prstGeom>
            <a:ln w="63500">
              <a:solidFill>
                <a:srgbClr val="FF0000"/>
              </a:solidFill>
              <a:prstDash val="sysDash"/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21" name="Textfeld 20"/>
            <p:cNvSpPr txBox="1"/>
            <p:nvPr/>
          </p:nvSpPr>
          <p:spPr>
            <a:xfrm>
              <a:off x="1065016" y="6057292"/>
              <a:ext cx="2736304" cy="314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 smtClean="0">
                  <a:solidFill>
                    <a:schemeClr val="tx1"/>
                  </a:solidFill>
                </a:rPr>
                <a:t>Motor Power Domain</a:t>
              </a:r>
              <a:endParaRPr lang="de-DE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4651965" y="6057292"/>
              <a:ext cx="3143886" cy="310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 err="1" smtClean="0">
                  <a:solidFill>
                    <a:schemeClr val="tx1"/>
                  </a:solidFill>
                </a:rPr>
                <a:t>Avionics</a:t>
              </a:r>
              <a:r>
                <a:rPr lang="de-DE" sz="2000" b="1" dirty="0" smtClean="0">
                  <a:solidFill>
                    <a:schemeClr val="tx1"/>
                  </a:solidFill>
                </a:rPr>
                <a:t> Power Domain</a:t>
              </a:r>
              <a:endParaRPr lang="de-DE" sz="2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38" name="Untertitel 69"/>
          <p:cNvSpPr txBox="1">
            <a:spLocks/>
          </p:cNvSpPr>
          <p:nvPr/>
        </p:nvSpPr>
        <p:spPr bwMode="auto">
          <a:xfrm>
            <a:off x="143508" y="1144058"/>
            <a:ext cx="3420381" cy="5201266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SzPct val="75000"/>
              <a:buFont typeface="Arial" charset="0"/>
              <a:buChar char="►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50" indent="-271463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>
                <a:solidFill>
                  <a:schemeClr val="tx1"/>
                </a:solidFill>
                <a:latin typeface="+mn-lt"/>
              </a:defRPr>
            </a:lvl2pPr>
            <a:lvl3pPr marL="809625" indent="-268288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6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+mn-lt"/>
              </a:defRPr>
            </a:lvl4pPr>
            <a:lvl5pPr marL="1349375" indent="-268288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+mn-lt"/>
              </a:defRPr>
            </a:lvl5pPr>
            <a:lvl6pPr marL="1806575" indent="-268288" algn="l" rt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600">
                <a:solidFill>
                  <a:schemeClr val="tx1"/>
                </a:solidFill>
                <a:latin typeface="+mn-lt"/>
              </a:defRPr>
            </a:lvl6pPr>
            <a:lvl7pPr marL="2263775" indent="-268288" algn="l" rt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600">
                <a:solidFill>
                  <a:schemeClr val="tx1"/>
                </a:solidFill>
                <a:latin typeface="+mn-lt"/>
              </a:defRPr>
            </a:lvl7pPr>
            <a:lvl8pPr marL="2720975" indent="-268288" algn="l" rt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600">
                <a:solidFill>
                  <a:schemeClr val="tx1"/>
                </a:solidFill>
                <a:latin typeface="+mn-lt"/>
              </a:defRPr>
            </a:lvl8pPr>
            <a:lvl9pPr marL="3178175" indent="-268288" algn="l" rt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kern="0" dirty="0" err="1" smtClean="0"/>
              <a:t>Zynq</a:t>
            </a:r>
            <a:r>
              <a:rPr lang="en-US" kern="0" dirty="0" smtClean="0"/>
              <a:t> industry board  mounted on top of avionics</a:t>
            </a:r>
          </a:p>
          <a:p>
            <a:pPr>
              <a:lnSpc>
                <a:spcPct val="100000"/>
              </a:lnSpc>
            </a:pPr>
            <a:endParaRPr lang="en-US" sz="1800" kern="0" dirty="0"/>
          </a:p>
          <a:p>
            <a:pPr>
              <a:lnSpc>
                <a:spcPct val="100000"/>
              </a:lnSpc>
            </a:pPr>
            <a:r>
              <a:rPr lang="en-US" kern="0" dirty="0" smtClean="0"/>
              <a:t>Distribution board allows</a:t>
            </a:r>
          </a:p>
          <a:p>
            <a:pPr lvl="1">
              <a:lnSpc>
                <a:spcPct val="100000"/>
              </a:lnSpc>
            </a:pPr>
            <a:r>
              <a:rPr lang="en-US" kern="0" dirty="0" smtClean="0"/>
              <a:t>Direct connection to sensors (accelerometers, gyroscopes, magnetometer, barometer)</a:t>
            </a:r>
          </a:p>
          <a:p>
            <a:pPr lvl="1">
              <a:lnSpc>
                <a:spcPct val="100000"/>
              </a:lnSpc>
            </a:pPr>
            <a:r>
              <a:rPr lang="en-US" kern="0" dirty="0" smtClean="0"/>
              <a:t>Direct connection to motor drivers</a:t>
            </a:r>
          </a:p>
          <a:p>
            <a:pPr lvl="1">
              <a:lnSpc>
                <a:spcPct val="100000"/>
              </a:lnSpc>
            </a:pPr>
            <a:r>
              <a:rPr lang="en-US" kern="0" dirty="0" smtClean="0"/>
              <a:t>Etc.</a:t>
            </a:r>
            <a:endParaRPr lang="en-US" kern="0" dirty="0"/>
          </a:p>
          <a:p>
            <a:pPr lvl="1">
              <a:lnSpc>
                <a:spcPct val="100000"/>
              </a:lnSpc>
            </a:pPr>
            <a:endParaRPr lang="en-US" kern="0" dirty="0" smtClean="0"/>
          </a:p>
          <a:p>
            <a:pPr>
              <a:lnSpc>
                <a:spcPct val="100000"/>
              </a:lnSpc>
            </a:pPr>
            <a:r>
              <a:rPr lang="en-US" kern="0" dirty="0" smtClean="0"/>
              <a:t>Separation in two power domains (motor &amp; avionics)</a:t>
            </a:r>
          </a:p>
          <a:p>
            <a:pPr lvl="1">
              <a:lnSpc>
                <a:spcPct val="100000"/>
              </a:lnSpc>
            </a:pPr>
            <a:r>
              <a:rPr lang="en-US" kern="0" dirty="0" smtClean="0"/>
              <a:t>Since motors introduce much noise on the power lines</a:t>
            </a:r>
          </a:p>
          <a:p>
            <a:pPr lvl="1">
              <a:lnSpc>
                <a:spcPct val="100000"/>
              </a:lnSpc>
            </a:pPr>
            <a:r>
              <a:rPr lang="en-US" kern="0" dirty="0" smtClean="0"/>
              <a:t>Avoid failure of </a:t>
            </a:r>
            <a:r>
              <a:rPr lang="en-US" kern="0" dirty="0" err="1" smtClean="0"/>
              <a:t>Zynq</a:t>
            </a:r>
            <a:endParaRPr lang="en-US" kern="0" dirty="0" smtClean="0"/>
          </a:p>
          <a:p>
            <a:pPr>
              <a:lnSpc>
                <a:spcPct val="100000"/>
              </a:lnSpc>
            </a:pPr>
            <a:endParaRPr lang="en-US" kern="0" dirty="0"/>
          </a:p>
          <a:p>
            <a:pPr>
              <a:lnSpc>
                <a:spcPct val="100000"/>
              </a:lnSpc>
            </a:pPr>
            <a:endParaRPr lang="en-US" kern="0" dirty="0" smtClean="0"/>
          </a:p>
          <a:p>
            <a:pPr>
              <a:lnSpc>
                <a:spcPct val="100000"/>
              </a:lnSpc>
            </a:pPr>
            <a:endParaRPr lang="en-US" sz="1800" kern="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Avionics HW-architecture top-down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AFD880-3335-4C46-95E2-14D303441FF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2329039E-675F-42CD-A7C6-C2B0B4C5052A}" type="datetime1">
              <a:rPr lang="en-US" smtClean="0"/>
              <a:t>2/9/2016</a:t>
            </a:fld>
            <a:endParaRPr lang="en-US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2916238" y="6656388"/>
            <a:ext cx="5253037" cy="1571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Aft>
                <a:spcPts val="600"/>
              </a:spcAft>
              <a:buSzPct val="75000"/>
              <a:buChar char="►"/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Aft>
                <a:spcPts val="600"/>
              </a:spcAft>
              <a:buClr>
                <a:srgbClr val="B9B9B9"/>
              </a:buClr>
              <a:buSzPct val="7500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B9B9B9"/>
              </a:buClr>
              <a:buSzPct val="75000"/>
              <a:buFont typeface="Arial" charset="0"/>
              <a:buChar char="►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ct val="0"/>
              </a:spcAft>
              <a:buSzTx/>
              <a:buFontTx/>
              <a:buNone/>
            </a:pPr>
            <a:r>
              <a:rPr lang="en-US" altLang="de-DE" sz="1000" dirty="0" smtClean="0">
                <a:solidFill>
                  <a:schemeClr val="bg1"/>
                </a:solidFill>
              </a:rPr>
              <a:t>Sören Schreiner – OFFIS </a:t>
            </a:r>
            <a:r>
              <a:rPr lang="en-US" altLang="de-DE" sz="1000" dirty="0" err="1" smtClean="0">
                <a:solidFill>
                  <a:schemeClr val="bg1"/>
                </a:solidFill>
              </a:rPr>
              <a:t>e.V</a:t>
            </a:r>
            <a:r>
              <a:rPr lang="en-US" altLang="de-DE" sz="1000" dirty="0" smtClean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741733" y="1376772"/>
            <a:ext cx="7555840" cy="4752528"/>
            <a:chOff x="741733" y="1376772"/>
            <a:chExt cx="7555840" cy="4752528"/>
          </a:xfrm>
        </p:grpSpPr>
        <p:grpSp>
          <p:nvGrpSpPr>
            <p:cNvPr id="26" name="Gruppieren 25"/>
            <p:cNvGrpSpPr/>
            <p:nvPr/>
          </p:nvGrpSpPr>
          <p:grpSpPr>
            <a:xfrm>
              <a:off x="741733" y="1376772"/>
              <a:ext cx="7555840" cy="4752528"/>
              <a:chOff x="35496" y="1160748"/>
              <a:chExt cx="7555840" cy="4752528"/>
            </a:xfrm>
          </p:grpSpPr>
          <p:sp>
            <p:nvSpPr>
              <p:cNvPr id="27" name="Rechteck 26"/>
              <p:cNvSpPr/>
              <p:nvPr/>
            </p:nvSpPr>
            <p:spPr bwMode="auto">
              <a:xfrm>
                <a:off x="35496" y="2744924"/>
                <a:ext cx="7555836" cy="3168352"/>
              </a:xfrm>
              <a:prstGeom prst="rect">
                <a:avLst/>
              </a:prstGeom>
              <a:noFill/>
              <a:ln w="38100" cap="flat" cmpd="sng" algn="ctr">
                <a:solidFill>
                  <a:srgbClr val="C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b" anchorCtr="0" compatLnSpc="1">
                <a:prstTxWarp prst="textNoShape">
                  <a:avLst/>
                </a:prstTxWarp>
              </a:bodyPr>
              <a:lstStyle/>
              <a:p>
                <a:pPr marL="88900" marR="0" indent="-88900" defTabSz="914400" rtl="0" eaLnBrk="1" fontAlgn="base" latinLnBrk="0" hangingPunct="1">
                  <a:lnSpc>
                    <a:spcPts val="17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r>
                  <a:rPr lang="en-US" b="1" dirty="0" smtClean="0">
                    <a:solidFill>
                      <a:srgbClr val="C00000"/>
                    </a:solidFill>
                  </a:rPr>
                  <a:t>Safety-Critical Part</a:t>
                </a:r>
                <a:endPara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</a:endParaRPr>
              </a:p>
            </p:txBody>
          </p:sp>
          <p:sp>
            <p:nvSpPr>
              <p:cNvPr id="28" name="Rechteck 27"/>
              <p:cNvSpPr/>
              <p:nvPr/>
            </p:nvSpPr>
            <p:spPr bwMode="auto">
              <a:xfrm>
                <a:off x="35496" y="1160748"/>
                <a:ext cx="7555836" cy="1512168"/>
              </a:xfrm>
              <a:prstGeom prst="rect">
                <a:avLst/>
              </a:prstGeom>
              <a:noFill/>
              <a:ln w="38100" cap="flat" cmpd="sng" algn="ctr">
                <a:solidFill>
                  <a:schemeClr val="accent2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88900" indent="-88900"/>
                <a:r>
                  <a:rPr lang="en-US" b="1" dirty="0" smtClean="0">
                    <a:solidFill>
                      <a:schemeClr val="accent2"/>
                    </a:solidFill>
                  </a:rPr>
                  <a:t>Mission-Critical </a:t>
                </a:r>
                <a:r>
                  <a:rPr lang="en-US" b="1" dirty="0">
                    <a:solidFill>
                      <a:schemeClr val="accent2"/>
                    </a:solidFill>
                  </a:rPr>
                  <a:t>Part</a:t>
                </a:r>
              </a:p>
            </p:txBody>
          </p:sp>
          <p:sp>
            <p:nvSpPr>
              <p:cNvPr id="29" name="153 Rectángulo"/>
              <p:cNvSpPr/>
              <p:nvPr/>
            </p:nvSpPr>
            <p:spPr bwMode="auto">
              <a:xfrm>
                <a:off x="3619474" y="3849998"/>
                <a:ext cx="396063" cy="17945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75000"/>
                    </a:schemeClr>
                  </a:gs>
                  <a:gs pos="5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40000"/>
                      <a:lumOff val="60000"/>
                    </a:schemeClr>
                  </a:gs>
                </a:gsLst>
                <a:lin ang="0" scaled="1"/>
                <a:tileRect/>
              </a:gra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marR="0" indent="-8890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endParaRPr kumimoji="0" lang="en-GB" sz="80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30" name="153 Rectángulo"/>
              <p:cNvSpPr/>
              <p:nvPr/>
            </p:nvSpPr>
            <p:spPr bwMode="auto">
              <a:xfrm>
                <a:off x="2411801" y="4186225"/>
                <a:ext cx="900100" cy="35889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75000"/>
                    </a:schemeClr>
                  </a:gs>
                  <a:gs pos="5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40000"/>
                      <a:lumOff val="60000"/>
                    </a:schemeClr>
                  </a:gs>
                </a:gsLst>
                <a:lin ang="0" scaled="1"/>
                <a:tileRect/>
              </a:gra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marR="0" indent="-8890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r>
                  <a:rPr lang="en-GB" sz="800" b="1" dirty="0" smtClean="0">
                    <a:solidFill>
                      <a:schemeClr val="tx1"/>
                    </a:solidFill>
                  </a:rPr>
                  <a:t>PPM decoding </a:t>
                </a:r>
                <a:br>
                  <a:rPr lang="en-GB" sz="800" b="1" dirty="0" smtClean="0">
                    <a:solidFill>
                      <a:schemeClr val="tx1"/>
                    </a:solidFill>
                  </a:rPr>
                </a:br>
                <a:r>
                  <a:rPr lang="en-GB" sz="800" b="1" dirty="0" smtClean="0">
                    <a:solidFill>
                      <a:schemeClr val="tx1"/>
                    </a:solidFill>
                  </a:rPr>
                  <a:t>IP core</a:t>
                </a:r>
                <a:endParaRPr kumimoji="0" lang="en-GB" sz="80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31" name="50 Rectángulo"/>
              <p:cNvSpPr/>
              <p:nvPr/>
            </p:nvSpPr>
            <p:spPr bwMode="auto">
              <a:xfrm>
                <a:off x="4657912" y="1238399"/>
                <a:ext cx="2794408" cy="944461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51000">
                    <a:schemeClr val="bg1">
                      <a:lumMod val="7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88900" marR="0" indent="-8890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r>
                  <a:rPr lang="en-GB" sz="1200" b="1" dirty="0" smtClean="0">
                    <a:solidFill>
                      <a:schemeClr val="tx1"/>
                    </a:solidFill>
                  </a:rPr>
                  <a:t>ARM9 MP Cortex</a:t>
                </a:r>
                <a:endParaRPr kumimoji="0" lang="en-GB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32" name="7 Rectángulo"/>
              <p:cNvSpPr/>
              <p:nvPr/>
            </p:nvSpPr>
            <p:spPr bwMode="auto">
              <a:xfrm>
                <a:off x="4843599" y="1470776"/>
                <a:ext cx="1124334" cy="239853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0" scaled="1"/>
                <a:tileRect/>
              </a:gra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marR="0" indent="-8890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r>
                  <a:rPr lang="en-GB" sz="1200" b="1" dirty="0" smtClean="0">
                    <a:solidFill>
                      <a:schemeClr val="tx1"/>
                    </a:solidFill>
                  </a:rPr>
                  <a:t>A9 Core 0</a:t>
                </a:r>
                <a:endParaRPr kumimoji="0" lang="en-GB" sz="1200" b="1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cxnSp>
            <p:nvCxnSpPr>
              <p:cNvPr id="33" name="9 Conector angular"/>
              <p:cNvCxnSpPr>
                <a:endCxn id="32" idx="2"/>
              </p:cNvCxnSpPr>
              <p:nvPr/>
            </p:nvCxnSpPr>
            <p:spPr bwMode="auto">
              <a:xfrm rot="10800000">
                <a:off x="5405767" y="1710629"/>
                <a:ext cx="2185569" cy="1097114"/>
              </a:xfrm>
              <a:prstGeom prst="bentConnector2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34" name="17 Rectángulo"/>
              <p:cNvSpPr/>
              <p:nvPr/>
            </p:nvSpPr>
            <p:spPr bwMode="auto">
              <a:xfrm>
                <a:off x="1871741" y="2789288"/>
                <a:ext cx="5580592" cy="2367904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51000">
                    <a:schemeClr val="bg1">
                      <a:lumMod val="7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88900" marR="0" indent="-8890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r>
                  <a:rPr lang="en-GB" sz="1200" b="1" dirty="0" smtClean="0">
                    <a:solidFill>
                      <a:schemeClr val="tx1"/>
                    </a:solidFill>
                  </a:rPr>
                  <a:t>Programming Logic</a:t>
                </a:r>
                <a:endParaRPr kumimoji="0" lang="en-GB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cxnSp>
            <p:nvCxnSpPr>
              <p:cNvPr id="35" name="53 Conector recto"/>
              <p:cNvCxnSpPr>
                <a:stCxn id="31" idx="2"/>
              </p:cNvCxnSpPr>
              <p:nvPr/>
            </p:nvCxnSpPr>
            <p:spPr bwMode="auto">
              <a:xfrm>
                <a:off x="6055116" y="2182860"/>
                <a:ext cx="0" cy="202024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cxnSp>
          <p:sp>
            <p:nvSpPr>
              <p:cNvPr id="36" name="65 Rectángulo"/>
              <p:cNvSpPr/>
              <p:nvPr/>
            </p:nvSpPr>
            <p:spPr bwMode="auto">
              <a:xfrm>
                <a:off x="955244" y="1534788"/>
                <a:ext cx="628424" cy="324036"/>
              </a:xfrm>
              <a:prstGeom prst="rect">
                <a:avLst/>
              </a:prstGeom>
              <a:gradFill flip="none" rotWithShape="1">
                <a:lin ang="0" scaled="1"/>
                <a:tileRect/>
              </a:gradFill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marR="0" indent="-8890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r>
                  <a:rPr lang="en-GB" sz="1200" b="1" dirty="0" smtClean="0">
                    <a:solidFill>
                      <a:schemeClr val="tx1"/>
                    </a:solidFill>
                  </a:rPr>
                  <a:t>Camera</a:t>
                </a:r>
                <a:endParaRPr kumimoji="0" lang="en-GB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37" name="67 Rectángulo"/>
              <p:cNvSpPr/>
              <p:nvPr/>
            </p:nvSpPr>
            <p:spPr bwMode="auto">
              <a:xfrm>
                <a:off x="2969863" y="1534787"/>
                <a:ext cx="684076" cy="324036"/>
              </a:xfrm>
              <a:prstGeom prst="rect">
                <a:avLst/>
              </a:prstGeom>
              <a:gradFill flip="none" rotWithShape="1">
                <a:lin ang="0" scaled="1"/>
                <a:tileRect/>
              </a:gradFill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marR="0" indent="-88900" algn="ctr" defTabSz="914400" rtl="0" eaLnBrk="1" fontAlgn="base" latinLnBrk="0" hangingPunct="1">
                  <a:lnSpc>
                    <a:spcPts val="17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r>
                  <a:rPr lang="en-GB" sz="1200" b="1" dirty="0" smtClean="0">
                    <a:solidFill>
                      <a:schemeClr val="tx1"/>
                    </a:solidFill>
                  </a:rPr>
                  <a:t>SD-Card</a:t>
                </a:r>
                <a:endParaRPr kumimoji="0" lang="en-GB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cxnSp>
            <p:nvCxnSpPr>
              <p:cNvPr id="38" name="53 Conector recto"/>
              <p:cNvCxnSpPr>
                <a:stCxn id="37" idx="2"/>
                <a:endCxn id="80" idx="0"/>
              </p:cNvCxnSpPr>
              <p:nvPr/>
            </p:nvCxnSpPr>
            <p:spPr bwMode="auto">
              <a:xfrm flipH="1">
                <a:off x="3311888" y="1858823"/>
                <a:ext cx="13" cy="180037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39" name="53 Conector recto"/>
              <p:cNvCxnSpPr>
                <a:stCxn id="75" idx="2"/>
                <a:endCxn id="74" idx="0"/>
              </p:cNvCxnSpPr>
              <p:nvPr/>
            </p:nvCxnSpPr>
            <p:spPr bwMode="auto">
              <a:xfrm>
                <a:off x="1992326" y="1858823"/>
                <a:ext cx="0" cy="180036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40" name="53 Conector recto"/>
              <p:cNvCxnSpPr>
                <a:stCxn id="122" idx="3"/>
                <a:endCxn id="57" idx="1"/>
              </p:cNvCxnSpPr>
              <p:nvPr/>
            </p:nvCxnSpPr>
            <p:spPr bwMode="auto">
              <a:xfrm flipV="1">
                <a:off x="935634" y="2960928"/>
                <a:ext cx="684119" cy="72048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41" name="53 Conector recto"/>
              <p:cNvCxnSpPr>
                <a:stCxn id="110" idx="3"/>
                <a:endCxn id="44" idx="1"/>
              </p:cNvCxnSpPr>
              <p:nvPr/>
            </p:nvCxnSpPr>
            <p:spPr bwMode="auto">
              <a:xfrm>
                <a:off x="4449030" y="3939723"/>
                <a:ext cx="86966" cy="1188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42" name="53 Conector recto"/>
              <p:cNvCxnSpPr>
                <a:stCxn id="44" idx="3"/>
                <a:endCxn id="108" idx="1"/>
              </p:cNvCxnSpPr>
              <p:nvPr/>
            </p:nvCxnSpPr>
            <p:spPr bwMode="auto">
              <a:xfrm flipV="1">
                <a:off x="5328084" y="3939723"/>
                <a:ext cx="91706" cy="1188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cxnSp>
          <p:sp>
            <p:nvSpPr>
              <p:cNvPr id="43" name="21 Rectángulo"/>
              <p:cNvSpPr/>
              <p:nvPr/>
            </p:nvSpPr>
            <p:spPr bwMode="auto">
              <a:xfrm>
                <a:off x="6336196" y="5418335"/>
                <a:ext cx="1116124" cy="368015"/>
              </a:xfrm>
              <a:prstGeom prst="rect">
                <a:avLst/>
              </a:prstGeom>
              <a:gradFill flip="none" rotWithShape="1">
                <a:lin ang="0" scaled="1"/>
                <a:tileRect/>
              </a:gradFill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marR="0" indent="-88900" algn="ctr" defTabSz="914400" rtl="0" eaLnBrk="1" fontAlgn="base" latinLnBrk="0" hangingPunct="1">
                  <a:lnSpc>
                    <a:spcPts val="17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r>
                  <a:rPr lang="en-GB" sz="1200" b="1" dirty="0" smtClean="0">
                    <a:solidFill>
                      <a:schemeClr val="tx1"/>
                    </a:solidFill>
                  </a:rPr>
                  <a:t>Motor Drivers</a:t>
                </a:r>
                <a:endParaRPr kumimoji="0" lang="en-GB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44" name="153 Rectángulo"/>
              <p:cNvSpPr/>
              <p:nvPr/>
            </p:nvSpPr>
            <p:spPr bwMode="auto">
              <a:xfrm>
                <a:off x="4535996" y="3789040"/>
                <a:ext cx="792088" cy="30374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35000">
                    <a:schemeClr val="accent3">
                      <a:tint val="37000"/>
                      <a:satMod val="300000"/>
                    </a:schemeClr>
                  </a:gs>
                  <a:gs pos="100000">
                    <a:schemeClr val="accent3">
                      <a:tint val="15000"/>
                      <a:satMod val="350000"/>
                    </a:schemeClr>
                  </a:gs>
                </a:gsLst>
                <a:lin ang="0" scaled="1"/>
                <a:tileRect/>
              </a:gradFill>
              <a:ln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marR="0" indent="-8890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r>
                  <a:rPr lang="en-GB" sz="1200" b="1" dirty="0" smtClean="0">
                    <a:solidFill>
                      <a:schemeClr val="tx1"/>
                    </a:solidFill>
                  </a:rPr>
                  <a:t>DPRAM 0</a:t>
                </a:r>
                <a:endParaRPr kumimoji="0" lang="en-GB" sz="120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45" name="22 Rectángulo"/>
              <p:cNvSpPr/>
              <p:nvPr/>
            </p:nvSpPr>
            <p:spPr bwMode="auto">
              <a:xfrm>
                <a:off x="323568" y="4715377"/>
                <a:ext cx="1116124" cy="395725"/>
              </a:xfrm>
              <a:prstGeom prst="rect">
                <a:avLst/>
              </a:prstGeom>
              <a:gradFill flip="none" rotWithShape="1">
                <a:lin ang="0" scaled="1"/>
                <a:tileRect/>
              </a:gradFill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marR="0" indent="-88900" algn="ctr" defTabSz="914400" rtl="0" eaLnBrk="1" fontAlgn="base" latinLnBrk="0" hangingPunct="1">
                  <a:lnSpc>
                    <a:spcPts val="17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r>
                  <a:rPr lang="en-GB" sz="1200" b="1" dirty="0" smtClean="0">
                    <a:solidFill>
                      <a:schemeClr val="tx1"/>
                    </a:solidFill>
                  </a:rPr>
                  <a:t>Battery Guards</a:t>
                </a:r>
                <a:endParaRPr kumimoji="0" lang="en-GB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46" name="21 Rectángulo"/>
              <p:cNvSpPr/>
              <p:nvPr/>
            </p:nvSpPr>
            <p:spPr bwMode="auto">
              <a:xfrm>
                <a:off x="331536" y="2240908"/>
                <a:ext cx="612067" cy="360000"/>
              </a:xfrm>
              <a:prstGeom prst="rect">
                <a:avLst/>
              </a:prstGeom>
              <a:gradFill flip="none" rotWithShape="1">
                <a:lin ang="0" scaled="1"/>
                <a:tileRect/>
              </a:gradFill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marR="0" indent="-8890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r>
                  <a:rPr lang="en-GB" sz="1200" b="1" dirty="0" smtClean="0">
                    <a:solidFill>
                      <a:schemeClr val="tx1"/>
                    </a:solidFill>
                  </a:rPr>
                  <a:t>Debug</a:t>
                </a:r>
                <a:br>
                  <a:rPr lang="en-GB" sz="1200" b="1" dirty="0" smtClean="0">
                    <a:solidFill>
                      <a:schemeClr val="tx1"/>
                    </a:solidFill>
                  </a:rPr>
                </a:br>
                <a:r>
                  <a:rPr lang="en-GB" sz="1200" b="1" dirty="0" smtClean="0">
                    <a:solidFill>
                      <a:schemeClr val="tx1"/>
                    </a:solidFill>
                  </a:rPr>
                  <a:t>Pins</a:t>
                </a:r>
              </a:p>
            </p:txBody>
          </p:sp>
          <p:sp>
            <p:nvSpPr>
              <p:cNvPr id="47" name="19 Rectángulo"/>
              <p:cNvSpPr/>
              <p:nvPr/>
            </p:nvSpPr>
            <p:spPr bwMode="auto">
              <a:xfrm>
                <a:off x="323568" y="3851282"/>
                <a:ext cx="1112752" cy="360000"/>
              </a:xfrm>
              <a:prstGeom prst="rect">
                <a:avLst/>
              </a:prstGeom>
              <a:gradFill flip="none" rotWithShape="1">
                <a:lin ang="0" scaled="1"/>
                <a:tileRect/>
              </a:gradFill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marR="0" indent="-88900" algn="ctr" defTabSz="914400" rtl="0" eaLnBrk="1" fontAlgn="base" latinLnBrk="0" hangingPunct="1">
                  <a:lnSpc>
                    <a:spcPts val="17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r>
                  <a:rPr lang="en-GB" sz="1200" b="1" dirty="0" smtClean="0">
                    <a:solidFill>
                      <a:schemeClr val="tx1"/>
                    </a:solidFill>
                  </a:rPr>
                  <a:t>MPU9150</a:t>
                </a:r>
                <a:endParaRPr kumimoji="0" lang="en-GB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48" name="20 Rectángulo"/>
              <p:cNvSpPr/>
              <p:nvPr/>
            </p:nvSpPr>
            <p:spPr bwMode="auto">
              <a:xfrm>
                <a:off x="323568" y="4283330"/>
                <a:ext cx="1112752" cy="360000"/>
              </a:xfrm>
              <a:prstGeom prst="rect">
                <a:avLst/>
              </a:prstGeom>
              <a:gradFill flip="none" rotWithShape="1">
                <a:lin ang="0" scaled="1"/>
                <a:tileRect/>
              </a:gradFill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marR="0" indent="-88900" algn="ctr" defTabSz="914400" rtl="0" eaLnBrk="1" fontAlgn="base" latinLnBrk="0" hangingPunct="1">
                  <a:lnSpc>
                    <a:spcPts val="17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r>
                  <a:rPr lang="en-GB" sz="1200" b="1" dirty="0" smtClean="0">
                    <a:solidFill>
                      <a:schemeClr val="tx1"/>
                    </a:solidFill>
                  </a:rPr>
                  <a:t>BMP085</a:t>
                </a:r>
                <a:endParaRPr kumimoji="0" lang="en-GB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49" name="22 Rectángulo"/>
              <p:cNvSpPr/>
              <p:nvPr/>
            </p:nvSpPr>
            <p:spPr bwMode="auto">
              <a:xfrm>
                <a:off x="323568" y="3419234"/>
                <a:ext cx="1112752" cy="360000"/>
              </a:xfrm>
              <a:prstGeom prst="rect">
                <a:avLst/>
              </a:prstGeom>
              <a:gradFill flip="none" rotWithShape="1">
                <a:lin ang="0" scaled="1"/>
                <a:tileRect/>
              </a:gradFill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marR="0" indent="-8890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r>
                  <a:rPr lang="en-GB" sz="1200" b="1" dirty="0" smtClean="0">
                    <a:solidFill>
                      <a:schemeClr val="tx1"/>
                    </a:solidFill>
                  </a:rPr>
                  <a:t>RC</a:t>
                </a:r>
                <a:br>
                  <a:rPr lang="en-GB" sz="1200" b="1" dirty="0" smtClean="0">
                    <a:solidFill>
                      <a:schemeClr val="tx1"/>
                    </a:solidFill>
                  </a:rPr>
                </a:br>
                <a:r>
                  <a:rPr lang="en-GB" sz="1200" b="1" dirty="0" smtClean="0">
                    <a:solidFill>
                      <a:schemeClr val="tx1"/>
                    </a:solidFill>
                  </a:rPr>
                  <a:t>Receiver</a:t>
                </a:r>
                <a:endParaRPr kumimoji="0" lang="en-GB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cxnSp>
            <p:nvCxnSpPr>
              <p:cNvPr id="50" name="53 Conector recto"/>
              <p:cNvCxnSpPr>
                <a:stCxn id="49" idx="3"/>
                <a:endCxn id="58" idx="1"/>
              </p:cNvCxnSpPr>
              <p:nvPr/>
            </p:nvCxnSpPr>
            <p:spPr bwMode="auto">
              <a:xfrm>
                <a:off x="1436320" y="3599234"/>
                <a:ext cx="183392" cy="590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51" name="53 Conector recto"/>
              <p:cNvCxnSpPr>
                <a:stCxn id="49" idx="1"/>
                <a:endCxn id="62" idx="1"/>
              </p:cNvCxnSpPr>
              <p:nvPr/>
            </p:nvCxnSpPr>
            <p:spPr bwMode="auto">
              <a:xfrm rot="10800000" flipH="1">
                <a:off x="323567" y="3275226"/>
                <a:ext cx="1296185" cy="324008"/>
              </a:xfrm>
              <a:prstGeom prst="bentConnector3">
                <a:avLst>
                  <a:gd name="adj1" fmla="val -17636"/>
                </a:avLst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52" name="53 Conector recto"/>
              <p:cNvCxnSpPr>
                <a:stCxn id="47" idx="3"/>
                <a:endCxn id="59" idx="1"/>
              </p:cNvCxnSpPr>
              <p:nvPr/>
            </p:nvCxnSpPr>
            <p:spPr bwMode="auto">
              <a:xfrm>
                <a:off x="1436320" y="4031282"/>
                <a:ext cx="183433" cy="3931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53" name="53 Conector recto"/>
              <p:cNvCxnSpPr>
                <a:stCxn id="48" idx="3"/>
                <a:endCxn id="60" idx="1"/>
              </p:cNvCxnSpPr>
              <p:nvPr/>
            </p:nvCxnSpPr>
            <p:spPr bwMode="auto">
              <a:xfrm flipV="1">
                <a:off x="1436320" y="4460573"/>
                <a:ext cx="183392" cy="2757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54" name="53 Conector recto"/>
              <p:cNvCxnSpPr>
                <a:stCxn id="45" idx="3"/>
                <a:endCxn id="61" idx="1"/>
              </p:cNvCxnSpPr>
              <p:nvPr/>
            </p:nvCxnSpPr>
            <p:spPr bwMode="auto">
              <a:xfrm>
                <a:off x="1439692" y="4913240"/>
                <a:ext cx="180020" cy="0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55" name="53 Conector recto"/>
              <p:cNvCxnSpPr>
                <a:stCxn id="58" idx="3"/>
                <a:endCxn id="56" idx="1"/>
              </p:cNvCxnSpPr>
              <p:nvPr/>
            </p:nvCxnSpPr>
            <p:spPr bwMode="auto">
              <a:xfrm>
                <a:off x="2123712" y="3599824"/>
                <a:ext cx="181181" cy="0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cxnSp>
          <p:sp>
            <p:nvSpPr>
              <p:cNvPr id="56" name="153 Rectángulo"/>
              <p:cNvSpPr/>
              <p:nvPr/>
            </p:nvSpPr>
            <p:spPr bwMode="auto">
              <a:xfrm>
                <a:off x="2304893" y="3490903"/>
                <a:ext cx="795208" cy="21784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35000">
                    <a:schemeClr val="accent3">
                      <a:tint val="37000"/>
                      <a:satMod val="300000"/>
                    </a:schemeClr>
                  </a:gs>
                  <a:gs pos="100000">
                    <a:schemeClr val="accent3">
                      <a:tint val="15000"/>
                      <a:satMod val="350000"/>
                    </a:schemeClr>
                  </a:gs>
                </a:gsLst>
                <a:lin ang="0" scaled="1"/>
                <a:tileRect/>
              </a:gradFill>
              <a:ln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marR="0" indent="-8890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r>
                  <a:rPr lang="en-GB" sz="1200" b="1" dirty="0" smtClean="0">
                    <a:solidFill>
                      <a:schemeClr val="tx1"/>
                    </a:solidFill>
                  </a:rPr>
                  <a:t>PPM IP</a:t>
                </a:r>
              </a:p>
            </p:txBody>
          </p:sp>
          <p:sp>
            <p:nvSpPr>
              <p:cNvPr id="57" name="21 Rectángulo"/>
              <p:cNvSpPr/>
              <p:nvPr/>
            </p:nvSpPr>
            <p:spPr bwMode="auto">
              <a:xfrm>
                <a:off x="1619753" y="2870912"/>
                <a:ext cx="504000" cy="180032"/>
              </a:xfrm>
              <a:prstGeom prst="rect">
                <a:avLst/>
              </a:prstGeom>
              <a:gradFill flip="none" rotWithShape="1">
                <a:gsLst>
                  <a:gs pos="0">
                    <a:srgbClr val="F00000">
                      <a:tint val="66000"/>
                      <a:satMod val="160000"/>
                    </a:srgbClr>
                  </a:gs>
                  <a:gs pos="50000">
                    <a:srgbClr val="F00000">
                      <a:tint val="44500"/>
                      <a:satMod val="160000"/>
                    </a:srgbClr>
                  </a:gs>
                  <a:gs pos="100000">
                    <a:srgbClr val="F00000">
                      <a:tint val="23500"/>
                      <a:satMod val="160000"/>
                    </a:srgbClr>
                  </a:gs>
                </a:gsLst>
                <a:lin ang="0" scaled="1"/>
                <a:tileRect/>
              </a:gra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marR="0" indent="-88900" algn="ctr" defTabSz="914400" rtl="0" eaLnBrk="1" fontAlgn="base" latinLnBrk="0" hangingPunct="1">
                  <a:lnSpc>
                    <a:spcPts val="17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r>
                  <a:rPr lang="en-GB" sz="1200" b="1" dirty="0" smtClean="0">
                    <a:solidFill>
                      <a:schemeClr val="tx1"/>
                    </a:solidFill>
                  </a:rPr>
                  <a:t>GPIO</a:t>
                </a:r>
                <a:endParaRPr kumimoji="0" lang="en-GB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8" name="21 Rectángulo"/>
              <p:cNvSpPr/>
              <p:nvPr/>
            </p:nvSpPr>
            <p:spPr bwMode="auto">
              <a:xfrm>
                <a:off x="1619712" y="3509364"/>
                <a:ext cx="504000" cy="180920"/>
              </a:xfrm>
              <a:prstGeom prst="rect">
                <a:avLst/>
              </a:prstGeom>
              <a:gradFill flip="none" rotWithShape="1">
                <a:gsLst>
                  <a:gs pos="0">
                    <a:srgbClr val="F00000">
                      <a:tint val="66000"/>
                      <a:satMod val="160000"/>
                    </a:srgbClr>
                  </a:gs>
                  <a:gs pos="50000">
                    <a:srgbClr val="F00000">
                      <a:tint val="44500"/>
                      <a:satMod val="160000"/>
                    </a:srgbClr>
                  </a:gs>
                  <a:gs pos="100000">
                    <a:srgbClr val="F00000">
                      <a:tint val="23500"/>
                      <a:satMod val="160000"/>
                    </a:srgbClr>
                  </a:gs>
                </a:gsLst>
                <a:lin ang="0" scaled="1"/>
                <a:tileRect/>
              </a:gra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marR="0" indent="-88900" algn="ctr" defTabSz="914400" rtl="0" eaLnBrk="1" fontAlgn="base" latinLnBrk="0" hangingPunct="1">
                  <a:lnSpc>
                    <a:spcPts val="17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r>
                  <a:rPr lang="en-GB" sz="1200" b="1" dirty="0" smtClean="0">
                    <a:solidFill>
                      <a:schemeClr val="tx1"/>
                    </a:solidFill>
                  </a:rPr>
                  <a:t>GPIO</a:t>
                </a:r>
                <a:endParaRPr kumimoji="0" lang="en-GB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9" name="21 Rectángulo"/>
              <p:cNvSpPr/>
              <p:nvPr/>
            </p:nvSpPr>
            <p:spPr bwMode="auto">
              <a:xfrm>
                <a:off x="1619753" y="3936633"/>
                <a:ext cx="504000" cy="197160"/>
              </a:xfrm>
              <a:prstGeom prst="rect">
                <a:avLst/>
              </a:prstGeom>
              <a:gradFill flip="none" rotWithShape="1">
                <a:gsLst>
                  <a:gs pos="0">
                    <a:srgbClr val="F00000">
                      <a:tint val="66000"/>
                      <a:satMod val="160000"/>
                    </a:srgbClr>
                  </a:gs>
                  <a:gs pos="50000">
                    <a:srgbClr val="F00000">
                      <a:tint val="44500"/>
                      <a:satMod val="160000"/>
                    </a:srgbClr>
                  </a:gs>
                  <a:gs pos="100000">
                    <a:srgbClr val="F00000">
                      <a:tint val="23500"/>
                      <a:satMod val="160000"/>
                    </a:srgbClr>
                  </a:gs>
                </a:gsLst>
                <a:lin ang="0" scaled="1"/>
                <a:tileRect/>
              </a:gra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marR="0" indent="-88900" algn="ctr" defTabSz="914400" rtl="0" eaLnBrk="1" fontAlgn="base" latinLnBrk="0" hangingPunct="1">
                  <a:lnSpc>
                    <a:spcPts val="17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r>
                  <a:rPr lang="en-GB" sz="1200" b="1" dirty="0" smtClean="0">
                    <a:solidFill>
                      <a:schemeClr val="tx1"/>
                    </a:solidFill>
                  </a:rPr>
                  <a:t>GPIO</a:t>
                </a:r>
                <a:endParaRPr kumimoji="0" lang="en-GB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0" name="21 Rectángulo"/>
              <p:cNvSpPr/>
              <p:nvPr/>
            </p:nvSpPr>
            <p:spPr bwMode="auto">
              <a:xfrm>
                <a:off x="1619712" y="4365674"/>
                <a:ext cx="504000" cy="189798"/>
              </a:xfrm>
              <a:prstGeom prst="rect">
                <a:avLst/>
              </a:prstGeom>
              <a:gradFill flip="none" rotWithShape="1">
                <a:gsLst>
                  <a:gs pos="0">
                    <a:srgbClr val="F00000">
                      <a:tint val="66000"/>
                      <a:satMod val="160000"/>
                    </a:srgbClr>
                  </a:gs>
                  <a:gs pos="50000">
                    <a:srgbClr val="F00000">
                      <a:tint val="44500"/>
                      <a:satMod val="160000"/>
                    </a:srgbClr>
                  </a:gs>
                  <a:gs pos="100000">
                    <a:srgbClr val="F00000">
                      <a:tint val="23500"/>
                      <a:satMod val="160000"/>
                    </a:srgbClr>
                  </a:gs>
                </a:gsLst>
                <a:lin ang="0" scaled="1"/>
                <a:tileRect/>
              </a:gra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marR="0" indent="-88900" algn="ctr" defTabSz="914400" rtl="0" eaLnBrk="1" fontAlgn="base" latinLnBrk="0" hangingPunct="1">
                  <a:lnSpc>
                    <a:spcPts val="17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r>
                  <a:rPr lang="en-GB" sz="1200" b="1" dirty="0" smtClean="0">
                    <a:solidFill>
                      <a:schemeClr val="tx1"/>
                    </a:solidFill>
                  </a:rPr>
                  <a:t>GPIO</a:t>
                </a:r>
                <a:endParaRPr kumimoji="0" lang="en-GB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1" name="21 Rectángulo"/>
              <p:cNvSpPr/>
              <p:nvPr/>
            </p:nvSpPr>
            <p:spPr bwMode="auto">
              <a:xfrm>
                <a:off x="1619712" y="4818341"/>
                <a:ext cx="504000" cy="189798"/>
              </a:xfrm>
              <a:prstGeom prst="rect">
                <a:avLst/>
              </a:prstGeom>
              <a:gradFill flip="none" rotWithShape="1">
                <a:gsLst>
                  <a:gs pos="0">
                    <a:srgbClr val="F00000">
                      <a:tint val="66000"/>
                      <a:satMod val="160000"/>
                    </a:srgbClr>
                  </a:gs>
                  <a:gs pos="50000">
                    <a:srgbClr val="F00000">
                      <a:tint val="44500"/>
                      <a:satMod val="160000"/>
                    </a:srgbClr>
                  </a:gs>
                  <a:gs pos="100000">
                    <a:srgbClr val="F00000">
                      <a:tint val="23500"/>
                      <a:satMod val="160000"/>
                    </a:srgbClr>
                  </a:gs>
                </a:gsLst>
                <a:lin ang="0" scaled="1"/>
                <a:tileRect/>
              </a:gra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marR="0" indent="-88900" algn="ctr" defTabSz="914400" rtl="0" eaLnBrk="1" fontAlgn="base" latinLnBrk="0" hangingPunct="1">
                  <a:lnSpc>
                    <a:spcPts val="17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r>
                  <a:rPr lang="en-GB" sz="1200" b="1" dirty="0" smtClean="0">
                    <a:solidFill>
                      <a:schemeClr val="tx1"/>
                    </a:solidFill>
                  </a:rPr>
                  <a:t>GPIO</a:t>
                </a:r>
                <a:endParaRPr kumimoji="0" lang="en-GB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2" name="21 Rectángulo"/>
              <p:cNvSpPr/>
              <p:nvPr/>
            </p:nvSpPr>
            <p:spPr bwMode="auto">
              <a:xfrm>
                <a:off x="1619753" y="3180105"/>
                <a:ext cx="504000" cy="190242"/>
              </a:xfrm>
              <a:prstGeom prst="rect">
                <a:avLst/>
              </a:prstGeom>
              <a:gradFill flip="none" rotWithShape="1">
                <a:gsLst>
                  <a:gs pos="0">
                    <a:srgbClr val="F00000">
                      <a:tint val="66000"/>
                      <a:satMod val="160000"/>
                    </a:srgbClr>
                  </a:gs>
                  <a:gs pos="50000">
                    <a:srgbClr val="F00000">
                      <a:tint val="44500"/>
                      <a:satMod val="160000"/>
                    </a:srgbClr>
                  </a:gs>
                  <a:gs pos="100000">
                    <a:srgbClr val="F00000">
                      <a:tint val="23500"/>
                      <a:satMod val="160000"/>
                    </a:srgbClr>
                  </a:gs>
                </a:gsLst>
                <a:lin ang="0" scaled="1"/>
                <a:tileRect/>
              </a:gra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marR="0" indent="-88900" algn="ctr" defTabSz="914400" rtl="0" eaLnBrk="1" fontAlgn="base" latinLnBrk="0" hangingPunct="1">
                  <a:lnSpc>
                    <a:spcPts val="17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r>
                  <a:rPr lang="en-GB" sz="1200" b="1" dirty="0" smtClean="0">
                    <a:solidFill>
                      <a:schemeClr val="tx1"/>
                    </a:solidFill>
                  </a:rPr>
                  <a:t>GPIO</a:t>
                </a:r>
                <a:endParaRPr kumimoji="0" lang="en-GB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cxnSp>
            <p:nvCxnSpPr>
              <p:cNvPr id="63" name="53 Conector recto"/>
              <p:cNvCxnSpPr>
                <a:stCxn id="97" idx="3"/>
                <a:endCxn id="84" idx="1"/>
              </p:cNvCxnSpPr>
              <p:nvPr/>
            </p:nvCxnSpPr>
            <p:spPr bwMode="auto">
              <a:xfrm>
                <a:off x="1661762" y="2505903"/>
                <a:ext cx="209979" cy="0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64" name="53 Conector recto"/>
              <p:cNvCxnSpPr>
                <a:stCxn id="59" idx="3"/>
                <a:endCxn id="71" idx="1"/>
              </p:cNvCxnSpPr>
              <p:nvPr/>
            </p:nvCxnSpPr>
            <p:spPr bwMode="auto">
              <a:xfrm flipV="1">
                <a:off x="2123753" y="4031282"/>
                <a:ext cx="180036" cy="3931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65" name="53 Conector recto"/>
              <p:cNvCxnSpPr>
                <a:stCxn id="60" idx="3"/>
                <a:endCxn id="72" idx="1"/>
              </p:cNvCxnSpPr>
              <p:nvPr/>
            </p:nvCxnSpPr>
            <p:spPr bwMode="auto">
              <a:xfrm>
                <a:off x="2123712" y="4460573"/>
                <a:ext cx="180077" cy="2313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66" name="53 Conector recto"/>
              <p:cNvCxnSpPr>
                <a:stCxn id="61" idx="3"/>
                <a:endCxn id="73" idx="1"/>
              </p:cNvCxnSpPr>
              <p:nvPr/>
            </p:nvCxnSpPr>
            <p:spPr bwMode="auto">
              <a:xfrm>
                <a:off x="2123712" y="4913240"/>
                <a:ext cx="181181" cy="0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67" name="53 Conector recto"/>
              <p:cNvCxnSpPr>
                <a:stCxn id="56" idx="3"/>
              </p:cNvCxnSpPr>
              <p:nvPr/>
            </p:nvCxnSpPr>
            <p:spPr bwMode="auto">
              <a:xfrm>
                <a:off x="3100101" y="3599824"/>
                <a:ext cx="1040955" cy="251458"/>
              </a:xfrm>
              <a:prstGeom prst="bentConnector3">
                <a:avLst>
                  <a:gd name="adj1" fmla="val 100098"/>
                </a:avLst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68" name="53 Conector recto"/>
              <p:cNvCxnSpPr>
                <a:stCxn id="73" idx="3"/>
                <a:endCxn id="110" idx="1"/>
              </p:cNvCxnSpPr>
              <p:nvPr/>
            </p:nvCxnSpPr>
            <p:spPr bwMode="auto">
              <a:xfrm flipV="1">
                <a:off x="3100101" y="3939723"/>
                <a:ext cx="484929" cy="973517"/>
              </a:xfrm>
              <a:prstGeom prst="bentConnector3">
                <a:avLst>
                  <a:gd name="adj1" fmla="val 71606"/>
                </a:avLst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69" name="53 Conector recto"/>
              <p:cNvCxnSpPr>
                <a:stCxn id="71" idx="3"/>
                <a:endCxn id="110" idx="0"/>
              </p:cNvCxnSpPr>
              <p:nvPr/>
            </p:nvCxnSpPr>
            <p:spPr bwMode="auto">
              <a:xfrm flipV="1">
                <a:off x="3098997" y="3849998"/>
                <a:ext cx="918033" cy="181284"/>
              </a:xfrm>
              <a:prstGeom prst="bentConnector4">
                <a:avLst>
                  <a:gd name="adj1" fmla="val 17133"/>
                  <a:gd name="adj2" fmla="val 197202"/>
                </a:avLst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70" name="53 Conector recto"/>
              <p:cNvCxnSpPr>
                <a:stCxn id="72" idx="3"/>
                <a:endCxn id="29" idx="0"/>
              </p:cNvCxnSpPr>
              <p:nvPr/>
            </p:nvCxnSpPr>
            <p:spPr bwMode="auto">
              <a:xfrm flipV="1">
                <a:off x="3098997" y="3849998"/>
                <a:ext cx="718509" cy="612888"/>
              </a:xfrm>
              <a:prstGeom prst="bentConnector4">
                <a:avLst>
                  <a:gd name="adj1" fmla="val 36219"/>
                  <a:gd name="adj2" fmla="val 116707"/>
                </a:avLst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cxnSp>
          <p:sp>
            <p:nvSpPr>
              <p:cNvPr id="71" name="153 Rectángulo"/>
              <p:cNvSpPr/>
              <p:nvPr/>
            </p:nvSpPr>
            <p:spPr bwMode="auto">
              <a:xfrm>
                <a:off x="2303789" y="3905282"/>
                <a:ext cx="795208" cy="25199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35000">
                    <a:schemeClr val="accent3">
                      <a:tint val="37000"/>
                      <a:satMod val="300000"/>
                    </a:schemeClr>
                  </a:gs>
                  <a:gs pos="100000">
                    <a:schemeClr val="accent3">
                      <a:tint val="15000"/>
                      <a:satMod val="350000"/>
                    </a:schemeClr>
                  </a:gs>
                </a:gsLst>
                <a:lin ang="0" scaled="1"/>
                <a:tileRect/>
              </a:gradFill>
              <a:ln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marR="0" indent="-8890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r>
                  <a:rPr lang="en-GB" sz="1200" b="1" dirty="0" smtClean="0">
                    <a:solidFill>
                      <a:schemeClr val="tx1"/>
                    </a:solidFill>
                  </a:rPr>
                  <a:t>I2C IP</a:t>
                </a:r>
                <a:endParaRPr kumimoji="0" lang="en-GB" sz="120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72" name="153 Rectángulo"/>
              <p:cNvSpPr/>
              <p:nvPr/>
            </p:nvSpPr>
            <p:spPr bwMode="auto">
              <a:xfrm>
                <a:off x="2303789" y="4344644"/>
                <a:ext cx="795208" cy="23648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35000">
                    <a:schemeClr val="accent3">
                      <a:tint val="37000"/>
                      <a:satMod val="300000"/>
                    </a:schemeClr>
                  </a:gs>
                  <a:gs pos="100000">
                    <a:schemeClr val="accent3">
                      <a:tint val="15000"/>
                      <a:satMod val="350000"/>
                    </a:schemeClr>
                  </a:gs>
                </a:gsLst>
                <a:lin ang="0" scaled="1"/>
                <a:tileRect/>
              </a:gradFill>
              <a:ln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marR="0" indent="-8890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r>
                  <a:rPr lang="en-GB" sz="1200" b="1" dirty="0" smtClean="0">
                    <a:solidFill>
                      <a:schemeClr val="tx1"/>
                    </a:solidFill>
                  </a:rPr>
                  <a:t>I2C IP</a:t>
                </a:r>
                <a:endParaRPr kumimoji="0" lang="en-GB" sz="120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73" name="153 Rectángulo"/>
              <p:cNvSpPr/>
              <p:nvPr/>
            </p:nvSpPr>
            <p:spPr bwMode="auto">
              <a:xfrm>
                <a:off x="2304893" y="4787240"/>
                <a:ext cx="795208" cy="252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35000">
                    <a:schemeClr val="accent3">
                      <a:tint val="37000"/>
                      <a:satMod val="300000"/>
                    </a:schemeClr>
                  </a:gs>
                  <a:gs pos="100000">
                    <a:schemeClr val="accent3">
                      <a:tint val="15000"/>
                      <a:satMod val="350000"/>
                    </a:schemeClr>
                  </a:gs>
                </a:gsLst>
                <a:lin ang="0" scaled="1"/>
                <a:tileRect/>
              </a:gradFill>
              <a:ln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marR="0" indent="-8890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r>
                  <a:rPr lang="en-GB" sz="1200" b="1" dirty="0" smtClean="0">
                    <a:solidFill>
                      <a:schemeClr val="tx1"/>
                    </a:solidFill>
                  </a:rPr>
                  <a:t>SPI IP</a:t>
                </a:r>
                <a:endParaRPr kumimoji="0" lang="en-GB" sz="120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74" name="21 Rectángulo"/>
              <p:cNvSpPr/>
              <p:nvPr/>
            </p:nvSpPr>
            <p:spPr bwMode="auto">
              <a:xfrm>
                <a:off x="1740326" y="2038859"/>
                <a:ext cx="504000" cy="166005"/>
              </a:xfrm>
              <a:prstGeom prst="rect">
                <a:avLst/>
              </a:prstGeom>
              <a:gradFill flip="none" rotWithShape="1">
                <a:gsLst>
                  <a:gs pos="0">
                    <a:srgbClr val="F00000">
                      <a:tint val="66000"/>
                      <a:satMod val="160000"/>
                    </a:srgbClr>
                  </a:gs>
                  <a:gs pos="50000">
                    <a:srgbClr val="F00000">
                      <a:tint val="44500"/>
                      <a:satMod val="160000"/>
                    </a:srgbClr>
                  </a:gs>
                  <a:gs pos="100000">
                    <a:srgbClr val="F00000">
                      <a:tint val="23500"/>
                      <a:satMod val="160000"/>
                    </a:srgbClr>
                  </a:gs>
                </a:gsLst>
                <a:lin ang="0" scaled="1"/>
                <a:tileRect/>
              </a:gra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marR="0" indent="-88900" algn="ctr" defTabSz="914400" rtl="0" eaLnBrk="1" fontAlgn="base" latinLnBrk="0" hangingPunct="1">
                  <a:lnSpc>
                    <a:spcPts val="17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r>
                  <a:rPr lang="en-GB" sz="1200" b="1" dirty="0" smtClean="0">
                    <a:solidFill>
                      <a:schemeClr val="tx1"/>
                    </a:solidFill>
                  </a:rPr>
                  <a:t>USB</a:t>
                </a:r>
                <a:endParaRPr kumimoji="0" lang="en-GB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75" name="65 Rectángulo"/>
              <p:cNvSpPr/>
              <p:nvPr/>
            </p:nvSpPr>
            <p:spPr bwMode="auto">
              <a:xfrm>
                <a:off x="1687431" y="1534787"/>
                <a:ext cx="609789" cy="324036"/>
              </a:xfrm>
              <a:prstGeom prst="rect">
                <a:avLst/>
              </a:prstGeom>
              <a:gradFill flip="none" rotWithShape="1">
                <a:lin ang="0" scaled="1"/>
                <a:tileRect/>
              </a:gradFill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marR="0" indent="-8890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r>
                  <a:rPr lang="en-GB" sz="1200" b="1" dirty="0" smtClean="0">
                    <a:solidFill>
                      <a:schemeClr val="tx1"/>
                    </a:solidFill>
                  </a:rPr>
                  <a:t>Gimbal</a:t>
                </a:r>
                <a:endParaRPr kumimoji="0" lang="en-GB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76" name="65 Rectángulo"/>
              <p:cNvSpPr/>
              <p:nvPr/>
            </p:nvSpPr>
            <p:spPr bwMode="auto">
              <a:xfrm>
                <a:off x="2405439" y="1534788"/>
                <a:ext cx="474373" cy="324036"/>
              </a:xfrm>
              <a:prstGeom prst="rect">
                <a:avLst/>
              </a:prstGeom>
              <a:gradFill flip="none" rotWithShape="1">
                <a:lin ang="0" scaled="1"/>
                <a:tileRect/>
              </a:gradFill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marR="0" indent="-8890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r>
                  <a:rPr lang="en-GB" sz="1200" b="1" dirty="0" smtClean="0">
                    <a:solidFill>
                      <a:schemeClr val="tx1"/>
                    </a:solidFill>
                  </a:rPr>
                  <a:t>Wi-Fi</a:t>
                </a:r>
                <a:endParaRPr kumimoji="0" lang="en-GB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cxnSp>
            <p:nvCxnSpPr>
              <p:cNvPr id="77" name="53 Conector recto"/>
              <p:cNvCxnSpPr>
                <a:stCxn id="74" idx="2"/>
              </p:cNvCxnSpPr>
              <p:nvPr/>
            </p:nvCxnSpPr>
            <p:spPr bwMode="auto">
              <a:xfrm>
                <a:off x="1992326" y="2204864"/>
                <a:ext cx="0" cy="180020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78" name="53 Conector recto"/>
              <p:cNvCxnSpPr>
                <a:stCxn id="36" idx="2"/>
                <a:endCxn id="74" idx="1"/>
              </p:cNvCxnSpPr>
              <p:nvPr/>
            </p:nvCxnSpPr>
            <p:spPr bwMode="auto">
              <a:xfrm rot="16200000" flipH="1">
                <a:off x="1373372" y="1754908"/>
                <a:ext cx="263038" cy="470870"/>
              </a:xfrm>
              <a:prstGeom prst="bentConnector2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79" name="53 Conector recto"/>
              <p:cNvCxnSpPr>
                <a:stCxn id="76" idx="2"/>
                <a:endCxn id="74" idx="3"/>
              </p:cNvCxnSpPr>
              <p:nvPr/>
            </p:nvCxnSpPr>
            <p:spPr bwMode="auto">
              <a:xfrm rot="5400000">
                <a:off x="2311957" y="1791193"/>
                <a:ext cx="263038" cy="398300"/>
              </a:xfrm>
              <a:prstGeom prst="bentConnector2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cxnSp>
          <p:sp>
            <p:nvSpPr>
              <p:cNvPr id="80" name="21 Rectángulo"/>
              <p:cNvSpPr/>
              <p:nvPr/>
            </p:nvSpPr>
            <p:spPr bwMode="auto">
              <a:xfrm>
                <a:off x="3059888" y="2038860"/>
                <a:ext cx="504000" cy="166004"/>
              </a:xfrm>
              <a:prstGeom prst="rect">
                <a:avLst/>
              </a:prstGeom>
              <a:gradFill flip="none" rotWithShape="1">
                <a:gsLst>
                  <a:gs pos="0">
                    <a:srgbClr val="F00000">
                      <a:tint val="66000"/>
                      <a:satMod val="160000"/>
                    </a:srgbClr>
                  </a:gs>
                  <a:gs pos="50000">
                    <a:srgbClr val="F00000">
                      <a:tint val="44500"/>
                      <a:satMod val="160000"/>
                    </a:srgbClr>
                  </a:gs>
                  <a:gs pos="100000">
                    <a:srgbClr val="F00000">
                      <a:tint val="23500"/>
                      <a:satMod val="160000"/>
                    </a:srgbClr>
                  </a:gs>
                </a:gsLst>
                <a:lin ang="0" scaled="1"/>
                <a:tileRect/>
              </a:gra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marR="0" indent="-88900" algn="ctr" defTabSz="914400" rtl="0" eaLnBrk="1" fontAlgn="base" latinLnBrk="0" hangingPunct="1">
                  <a:lnSpc>
                    <a:spcPts val="17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r>
                  <a:rPr lang="en-GB" sz="1200" b="1" dirty="0" smtClean="0">
                    <a:solidFill>
                      <a:schemeClr val="tx1"/>
                    </a:solidFill>
                  </a:rPr>
                  <a:t>SDIO</a:t>
                </a:r>
                <a:endParaRPr kumimoji="0" lang="en-GB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cxnSp>
            <p:nvCxnSpPr>
              <p:cNvPr id="81" name="53 Conector recto"/>
              <p:cNvCxnSpPr>
                <a:stCxn id="80" idx="2"/>
              </p:cNvCxnSpPr>
              <p:nvPr/>
            </p:nvCxnSpPr>
            <p:spPr bwMode="auto">
              <a:xfrm>
                <a:off x="3311888" y="2204864"/>
                <a:ext cx="0" cy="180020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82" name="53 Conector recto"/>
              <p:cNvCxnSpPr>
                <a:stCxn id="57" idx="3"/>
              </p:cNvCxnSpPr>
              <p:nvPr/>
            </p:nvCxnSpPr>
            <p:spPr bwMode="auto">
              <a:xfrm>
                <a:off x="2123753" y="2960928"/>
                <a:ext cx="2241208" cy="871054"/>
              </a:xfrm>
              <a:prstGeom prst="bentConnector3">
                <a:avLst>
                  <a:gd name="adj1" fmla="val 99937"/>
                </a:avLst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cxnSp>
          <p:sp>
            <p:nvSpPr>
              <p:cNvPr id="83" name="153 Rectángulo"/>
              <p:cNvSpPr/>
              <p:nvPr/>
            </p:nvSpPr>
            <p:spPr bwMode="auto">
              <a:xfrm>
                <a:off x="3583490" y="4200260"/>
                <a:ext cx="1096521" cy="576048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35000">
                    <a:schemeClr val="accent3">
                      <a:tint val="37000"/>
                      <a:satMod val="300000"/>
                    </a:schemeClr>
                  </a:gs>
                  <a:gs pos="100000">
                    <a:schemeClr val="accent3">
                      <a:tint val="15000"/>
                      <a:satMod val="350000"/>
                    </a:schemeClr>
                  </a:gs>
                </a:gsLst>
                <a:lin ang="0" scaled="1"/>
                <a:tileRect/>
              </a:gradFill>
              <a:ln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marR="0" indent="-88900" algn="ctr" defTabSz="914400" rtl="0" eaLnBrk="1" fontAlgn="base" latinLnBrk="0" hangingPunct="1">
                  <a:lnSpc>
                    <a:spcPts val="17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r>
                  <a:rPr lang="en-GB" sz="1200" b="1" dirty="0" smtClean="0">
                    <a:solidFill>
                      <a:schemeClr val="tx1"/>
                    </a:solidFill>
                  </a:rPr>
                  <a:t>MicroBlaze 0</a:t>
                </a:r>
                <a:endParaRPr lang="en-GB" sz="1200" b="1" dirty="0">
                  <a:solidFill>
                    <a:schemeClr val="tx1"/>
                  </a:solidFill>
                </a:endParaRPr>
              </a:p>
              <a:p>
                <a:pPr marL="88900" marR="0" indent="-88900" algn="ctr" defTabSz="914400" rtl="0" eaLnBrk="1" fontAlgn="base" latinLnBrk="0" hangingPunct="1">
                  <a:lnSpc>
                    <a:spcPts val="17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r>
                  <a:rPr lang="en-GB" sz="1200" b="1" dirty="0" smtClean="0">
                    <a:solidFill>
                      <a:schemeClr val="tx1"/>
                    </a:solidFill>
                  </a:rPr>
                  <a:t>Data Mining</a:t>
                </a:r>
                <a:endParaRPr kumimoji="0" lang="en-GB" sz="120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84" name="16 Rectángulo"/>
              <p:cNvSpPr/>
              <p:nvPr/>
            </p:nvSpPr>
            <p:spPr bwMode="auto">
              <a:xfrm>
                <a:off x="1871741" y="2388894"/>
                <a:ext cx="5580592" cy="234018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0" scaled="1"/>
                <a:tileRect/>
              </a:gra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marR="0" indent="-8890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r>
                  <a:rPr lang="en-GB" sz="1200" b="1" dirty="0" smtClean="0">
                    <a:solidFill>
                      <a:schemeClr val="tx1"/>
                    </a:solidFill>
                  </a:rPr>
                  <a:t>AMBA Interconnect </a:t>
                </a:r>
                <a:endParaRPr kumimoji="0" lang="en-GB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85" name="153 Rectángulo"/>
              <p:cNvSpPr/>
              <p:nvPr/>
            </p:nvSpPr>
            <p:spPr bwMode="auto">
              <a:xfrm>
                <a:off x="5751939" y="3176972"/>
                <a:ext cx="800281" cy="30374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35000">
                    <a:schemeClr val="accent3">
                      <a:tint val="37000"/>
                      <a:satMod val="300000"/>
                    </a:schemeClr>
                  </a:gs>
                  <a:gs pos="100000">
                    <a:schemeClr val="accent3">
                      <a:tint val="15000"/>
                      <a:satMod val="350000"/>
                    </a:schemeClr>
                  </a:gs>
                </a:gsLst>
                <a:lin ang="0" scaled="1"/>
                <a:tileRect/>
              </a:gradFill>
              <a:ln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marR="0" indent="-8890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r>
                  <a:rPr lang="en-GB" sz="1200" b="1" dirty="0" smtClean="0">
                    <a:solidFill>
                      <a:schemeClr val="tx1"/>
                    </a:solidFill>
                  </a:rPr>
                  <a:t>DPRAM 1</a:t>
                </a:r>
                <a:endParaRPr kumimoji="0" lang="en-GB" sz="120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cxnSp>
            <p:nvCxnSpPr>
              <p:cNvPr id="86" name="53 Conector recto"/>
              <p:cNvCxnSpPr>
                <a:endCxn id="85" idx="2"/>
              </p:cNvCxnSpPr>
              <p:nvPr/>
            </p:nvCxnSpPr>
            <p:spPr bwMode="auto">
              <a:xfrm flipV="1">
                <a:off x="6152080" y="3480713"/>
                <a:ext cx="0" cy="370569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cxnSp>
          <p:sp>
            <p:nvSpPr>
              <p:cNvPr id="87" name="153 Rectángulo"/>
              <p:cNvSpPr/>
              <p:nvPr/>
            </p:nvSpPr>
            <p:spPr bwMode="auto">
              <a:xfrm>
                <a:off x="6496654" y="4308035"/>
                <a:ext cx="795208" cy="35889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35000">
                    <a:schemeClr val="accent3">
                      <a:tint val="37000"/>
                      <a:satMod val="300000"/>
                    </a:schemeClr>
                  </a:gs>
                  <a:gs pos="100000">
                    <a:schemeClr val="accent3">
                      <a:tint val="15000"/>
                      <a:satMod val="350000"/>
                    </a:schemeClr>
                  </a:gs>
                </a:gsLst>
                <a:lin ang="0" scaled="1"/>
                <a:tileRect/>
              </a:gradFill>
              <a:ln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marR="0" indent="-8890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r>
                  <a:rPr lang="en-GB" sz="1200" b="1" dirty="0" smtClean="0">
                    <a:solidFill>
                      <a:schemeClr val="tx1"/>
                    </a:solidFill>
                  </a:rPr>
                  <a:t>I2C IP</a:t>
                </a:r>
                <a:endParaRPr kumimoji="0" lang="en-GB" sz="120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cxnSp>
            <p:nvCxnSpPr>
              <p:cNvPr id="88" name="53 Conector recto"/>
              <p:cNvCxnSpPr>
                <a:stCxn id="93" idx="3"/>
                <a:endCxn id="87" idx="1"/>
              </p:cNvCxnSpPr>
              <p:nvPr/>
            </p:nvCxnSpPr>
            <p:spPr bwMode="auto">
              <a:xfrm flipV="1">
                <a:off x="6283790" y="4487485"/>
                <a:ext cx="212864" cy="800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89" name="53 Conector recto"/>
              <p:cNvCxnSpPr>
                <a:stCxn id="87" idx="2"/>
                <a:endCxn id="90" idx="0"/>
              </p:cNvCxnSpPr>
              <p:nvPr/>
            </p:nvCxnSpPr>
            <p:spPr bwMode="auto">
              <a:xfrm>
                <a:off x="6894258" y="4666934"/>
                <a:ext cx="0" cy="354444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cxnSp>
          <p:sp>
            <p:nvSpPr>
              <p:cNvPr id="90" name="21 Rectángulo"/>
              <p:cNvSpPr/>
              <p:nvPr/>
            </p:nvSpPr>
            <p:spPr bwMode="auto">
              <a:xfrm>
                <a:off x="6642258" y="5021378"/>
                <a:ext cx="504000" cy="243826"/>
              </a:xfrm>
              <a:prstGeom prst="rect">
                <a:avLst/>
              </a:prstGeom>
              <a:gradFill flip="none" rotWithShape="1">
                <a:gsLst>
                  <a:gs pos="0">
                    <a:srgbClr val="F00000">
                      <a:tint val="66000"/>
                      <a:satMod val="160000"/>
                    </a:srgbClr>
                  </a:gs>
                  <a:gs pos="50000">
                    <a:srgbClr val="F00000">
                      <a:tint val="44500"/>
                      <a:satMod val="160000"/>
                    </a:srgbClr>
                  </a:gs>
                  <a:gs pos="100000">
                    <a:srgbClr val="F00000">
                      <a:tint val="23500"/>
                      <a:satMod val="160000"/>
                    </a:srgbClr>
                  </a:gs>
                </a:gsLst>
                <a:lin ang="0" scaled="1"/>
                <a:tileRect/>
              </a:gra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marR="0" indent="-88900" algn="ctr" defTabSz="914400" rtl="0" eaLnBrk="1" fontAlgn="base" latinLnBrk="0" hangingPunct="1">
                  <a:lnSpc>
                    <a:spcPts val="17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r>
                  <a:rPr lang="en-GB" sz="1200" b="1" dirty="0" smtClean="0">
                    <a:solidFill>
                      <a:schemeClr val="tx1"/>
                    </a:solidFill>
                  </a:rPr>
                  <a:t>GPIO</a:t>
                </a:r>
                <a:endParaRPr kumimoji="0" lang="en-GB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cxnSp>
            <p:nvCxnSpPr>
              <p:cNvPr id="91" name="53 Conector recto"/>
              <p:cNvCxnSpPr>
                <a:stCxn id="90" idx="2"/>
                <a:endCxn id="43" idx="0"/>
              </p:cNvCxnSpPr>
              <p:nvPr/>
            </p:nvCxnSpPr>
            <p:spPr bwMode="auto">
              <a:xfrm>
                <a:off x="6894258" y="5265204"/>
                <a:ext cx="0" cy="153131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92" name="53 Conector recto"/>
              <p:cNvCxnSpPr>
                <a:endCxn id="57" idx="3"/>
              </p:cNvCxnSpPr>
              <p:nvPr/>
            </p:nvCxnSpPr>
            <p:spPr bwMode="auto">
              <a:xfrm rot="10800000">
                <a:off x="2123753" y="2960928"/>
                <a:ext cx="3492364" cy="871054"/>
              </a:xfrm>
              <a:prstGeom prst="bentConnector3">
                <a:avLst>
                  <a:gd name="adj1" fmla="val 89"/>
                </a:avLst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cxnSp>
          <p:sp>
            <p:nvSpPr>
              <p:cNvPr id="93" name="153 Rectángulo"/>
              <p:cNvSpPr/>
              <p:nvPr/>
            </p:nvSpPr>
            <p:spPr bwMode="auto">
              <a:xfrm>
                <a:off x="5148064" y="4200261"/>
                <a:ext cx="1135726" cy="576048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35000">
                    <a:schemeClr val="accent3">
                      <a:tint val="37000"/>
                      <a:satMod val="300000"/>
                    </a:schemeClr>
                  </a:gs>
                  <a:gs pos="100000">
                    <a:schemeClr val="accent3">
                      <a:tint val="15000"/>
                      <a:satMod val="350000"/>
                    </a:schemeClr>
                  </a:gs>
                </a:gsLst>
                <a:lin ang="0" scaled="1"/>
                <a:tileRect/>
              </a:gradFill>
              <a:ln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marR="0" indent="-88900" algn="ctr" defTabSz="914400" rtl="0" eaLnBrk="1" fontAlgn="base" latinLnBrk="0" hangingPunct="1">
                  <a:lnSpc>
                    <a:spcPts val="17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r>
                  <a:rPr lang="en-GB" sz="1200" b="1" dirty="0" smtClean="0">
                    <a:solidFill>
                      <a:schemeClr val="tx1"/>
                    </a:solidFill>
                  </a:rPr>
                  <a:t>MicroBlaze 1</a:t>
                </a:r>
                <a:endParaRPr lang="en-GB" sz="1200" b="1" dirty="0">
                  <a:solidFill>
                    <a:schemeClr val="tx1"/>
                  </a:solidFill>
                </a:endParaRPr>
              </a:p>
              <a:p>
                <a:pPr marL="88900" marR="0" indent="-88900" algn="ctr" defTabSz="914400" rtl="0" eaLnBrk="1" fontAlgn="base" latinLnBrk="0" hangingPunct="1">
                  <a:lnSpc>
                    <a:spcPts val="17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r>
                  <a:rPr lang="en-GB" sz="1200" b="1" dirty="0" smtClean="0">
                    <a:solidFill>
                      <a:schemeClr val="tx1"/>
                    </a:solidFill>
                  </a:rPr>
                  <a:t>Flight Control</a:t>
                </a:r>
                <a:endParaRPr kumimoji="0" lang="en-GB" sz="120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94" name="7 Rectángulo"/>
              <p:cNvSpPr/>
              <p:nvPr/>
            </p:nvSpPr>
            <p:spPr bwMode="auto">
              <a:xfrm>
                <a:off x="6147953" y="1470776"/>
                <a:ext cx="1124334" cy="239852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0" scaled="1"/>
                <a:tileRect/>
              </a:gra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indent="-88900" algn="ctr">
                  <a:lnSpc>
                    <a:spcPct val="100000"/>
                  </a:lnSpc>
                </a:pPr>
                <a:r>
                  <a:rPr lang="en-GB" sz="1000" b="1" dirty="0">
                    <a:solidFill>
                      <a:schemeClr val="tx1"/>
                    </a:solidFill>
                  </a:rPr>
                  <a:t>A9 Core </a:t>
                </a:r>
                <a:r>
                  <a:rPr lang="en-GB" sz="1000" b="1" dirty="0" smtClean="0">
                    <a:solidFill>
                      <a:schemeClr val="tx1"/>
                    </a:solidFill>
                  </a:rPr>
                  <a:t>1</a:t>
                </a:r>
                <a:endParaRPr lang="en-GB" sz="1000" b="1" i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5" name="53 Conector recto"/>
              <p:cNvCxnSpPr/>
              <p:nvPr/>
            </p:nvCxnSpPr>
            <p:spPr bwMode="auto">
              <a:xfrm flipV="1">
                <a:off x="5851790" y="2622912"/>
                <a:ext cx="0" cy="554060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96" name="53 Conector recto"/>
              <p:cNvCxnSpPr>
                <a:stCxn id="99" idx="3"/>
              </p:cNvCxnSpPr>
              <p:nvPr/>
            </p:nvCxnSpPr>
            <p:spPr bwMode="auto">
              <a:xfrm>
                <a:off x="3100101" y="3275226"/>
                <a:ext cx="1183867" cy="576056"/>
              </a:xfrm>
              <a:prstGeom prst="bentConnector3">
                <a:avLst>
                  <a:gd name="adj1" fmla="val 98677"/>
                </a:avLst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cxnSp>
          <p:sp>
            <p:nvSpPr>
              <p:cNvPr id="97" name="21 Rectángulo"/>
              <p:cNvSpPr/>
              <p:nvPr/>
            </p:nvSpPr>
            <p:spPr bwMode="auto">
              <a:xfrm>
                <a:off x="1157762" y="2410787"/>
                <a:ext cx="504000" cy="190232"/>
              </a:xfrm>
              <a:prstGeom prst="rect">
                <a:avLst/>
              </a:prstGeom>
              <a:gradFill flip="none" rotWithShape="1">
                <a:gsLst>
                  <a:gs pos="0">
                    <a:srgbClr val="F00000">
                      <a:tint val="66000"/>
                      <a:satMod val="160000"/>
                    </a:srgbClr>
                  </a:gs>
                  <a:gs pos="50000">
                    <a:srgbClr val="F00000">
                      <a:tint val="44500"/>
                      <a:satMod val="160000"/>
                    </a:srgbClr>
                  </a:gs>
                  <a:gs pos="100000">
                    <a:srgbClr val="F00000">
                      <a:tint val="23500"/>
                      <a:satMod val="160000"/>
                    </a:srgbClr>
                  </a:gs>
                </a:gsLst>
                <a:lin ang="0" scaled="1"/>
                <a:tileRect/>
              </a:gra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marR="0" indent="-88900" algn="ctr" defTabSz="914400" rtl="0" eaLnBrk="1" fontAlgn="base" latinLnBrk="0" hangingPunct="1">
                  <a:lnSpc>
                    <a:spcPts val="17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r>
                  <a:rPr lang="en-GB" sz="1200" b="1" dirty="0" smtClean="0">
                    <a:solidFill>
                      <a:schemeClr val="tx1"/>
                    </a:solidFill>
                  </a:rPr>
                  <a:t>GPIO</a:t>
                </a:r>
                <a:endParaRPr kumimoji="0" lang="en-GB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cxnSp>
            <p:nvCxnSpPr>
              <p:cNvPr id="98" name="53 Conector recto"/>
              <p:cNvCxnSpPr>
                <a:stCxn id="46" idx="3"/>
                <a:endCxn id="97" idx="1"/>
              </p:cNvCxnSpPr>
              <p:nvPr/>
            </p:nvCxnSpPr>
            <p:spPr bwMode="auto">
              <a:xfrm>
                <a:off x="943603" y="2420908"/>
                <a:ext cx="214159" cy="84995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cxnSp>
          <p:sp>
            <p:nvSpPr>
              <p:cNvPr id="99" name="153 Rectángulo"/>
              <p:cNvSpPr/>
              <p:nvPr/>
            </p:nvSpPr>
            <p:spPr bwMode="auto">
              <a:xfrm>
                <a:off x="2304893" y="3156984"/>
                <a:ext cx="795208" cy="23648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35000">
                    <a:schemeClr val="accent3">
                      <a:tint val="37000"/>
                      <a:satMod val="300000"/>
                    </a:schemeClr>
                  </a:gs>
                  <a:gs pos="100000">
                    <a:schemeClr val="accent3">
                      <a:tint val="15000"/>
                      <a:satMod val="350000"/>
                    </a:schemeClr>
                  </a:gs>
                </a:gsLst>
                <a:lin ang="0" scaled="1"/>
                <a:tileRect/>
              </a:gradFill>
              <a:ln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marR="0" indent="-8890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r>
                  <a:rPr lang="en-GB" sz="1200" b="1" dirty="0" smtClean="0">
                    <a:solidFill>
                      <a:schemeClr val="tx1"/>
                    </a:solidFill>
                  </a:rPr>
                  <a:t>UART IP</a:t>
                </a:r>
                <a:endParaRPr kumimoji="0" lang="en-GB" sz="120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cxnSp>
            <p:nvCxnSpPr>
              <p:cNvPr id="100" name="53 Conector recto"/>
              <p:cNvCxnSpPr>
                <a:stCxn id="99" idx="1"/>
                <a:endCxn id="62" idx="3"/>
              </p:cNvCxnSpPr>
              <p:nvPr/>
            </p:nvCxnSpPr>
            <p:spPr bwMode="auto">
              <a:xfrm flipH="1">
                <a:off x="2123753" y="3275226"/>
                <a:ext cx="181140" cy="0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cxnSp>
          <p:sp>
            <p:nvSpPr>
              <p:cNvPr id="101" name="67 Rectángulo"/>
              <p:cNvSpPr/>
              <p:nvPr/>
            </p:nvSpPr>
            <p:spPr bwMode="auto">
              <a:xfrm>
                <a:off x="3757453" y="1534787"/>
                <a:ext cx="837061" cy="324036"/>
              </a:xfrm>
              <a:prstGeom prst="rect">
                <a:avLst/>
              </a:prstGeom>
              <a:gradFill flip="none" rotWithShape="1">
                <a:lin ang="0" scaled="1"/>
                <a:tileRect/>
              </a:gradFill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marR="0" indent="-88900" algn="ctr" defTabSz="914400" rtl="0" eaLnBrk="1" fontAlgn="base" latinLnBrk="0" hangingPunct="1">
                  <a:lnSpc>
                    <a:spcPts val="17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r>
                  <a:rPr lang="en-GB" sz="1200" b="1" dirty="0" smtClean="0">
                    <a:solidFill>
                      <a:schemeClr val="tx1"/>
                    </a:solidFill>
                  </a:rPr>
                  <a:t>DDR-RAM</a:t>
                </a:r>
                <a:endParaRPr kumimoji="0" lang="en-GB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cxnSp>
            <p:nvCxnSpPr>
              <p:cNvPr id="102" name="53 Conector recto"/>
              <p:cNvCxnSpPr>
                <a:stCxn id="101" idx="2"/>
                <a:endCxn id="103" idx="0"/>
              </p:cNvCxnSpPr>
              <p:nvPr/>
            </p:nvCxnSpPr>
            <p:spPr bwMode="auto">
              <a:xfrm>
                <a:off x="4175984" y="1858823"/>
                <a:ext cx="0" cy="180037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cxnSp>
          <p:sp>
            <p:nvSpPr>
              <p:cNvPr id="103" name="21 Rectángulo"/>
              <p:cNvSpPr/>
              <p:nvPr/>
            </p:nvSpPr>
            <p:spPr bwMode="auto">
              <a:xfrm>
                <a:off x="3923984" y="2038860"/>
                <a:ext cx="504000" cy="166004"/>
              </a:xfrm>
              <a:prstGeom prst="rect">
                <a:avLst/>
              </a:prstGeom>
              <a:gradFill flip="none" rotWithShape="1">
                <a:gsLst>
                  <a:gs pos="0">
                    <a:srgbClr val="F00000">
                      <a:tint val="66000"/>
                      <a:satMod val="160000"/>
                    </a:srgbClr>
                  </a:gs>
                  <a:gs pos="50000">
                    <a:srgbClr val="F00000">
                      <a:tint val="44500"/>
                      <a:satMod val="160000"/>
                    </a:srgbClr>
                  </a:gs>
                  <a:gs pos="100000">
                    <a:srgbClr val="F00000">
                      <a:tint val="23500"/>
                      <a:satMod val="160000"/>
                    </a:srgbClr>
                  </a:gs>
                </a:gsLst>
                <a:lin ang="0" scaled="1"/>
                <a:tileRect/>
              </a:gra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marR="0" indent="-88900" algn="ctr" defTabSz="914400" rtl="0" eaLnBrk="1" fontAlgn="base" latinLnBrk="0" hangingPunct="1">
                  <a:lnSpc>
                    <a:spcPts val="17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r>
                  <a:rPr lang="en-GB" sz="1200" b="1" dirty="0" smtClean="0">
                    <a:solidFill>
                      <a:schemeClr val="tx1"/>
                    </a:solidFill>
                  </a:rPr>
                  <a:t>DDR</a:t>
                </a:r>
                <a:endParaRPr kumimoji="0" lang="en-GB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cxnSp>
            <p:nvCxnSpPr>
              <p:cNvPr id="104" name="53 Conector recto"/>
              <p:cNvCxnSpPr>
                <a:stCxn id="103" idx="2"/>
              </p:cNvCxnSpPr>
              <p:nvPr/>
            </p:nvCxnSpPr>
            <p:spPr bwMode="auto">
              <a:xfrm>
                <a:off x="4175984" y="2204864"/>
                <a:ext cx="0" cy="180020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cxnSp>
          <p:sp>
            <p:nvSpPr>
              <p:cNvPr id="105" name="16 Rectángulo"/>
              <p:cNvSpPr/>
              <p:nvPr/>
            </p:nvSpPr>
            <p:spPr bwMode="auto">
              <a:xfrm>
                <a:off x="4843599" y="1948841"/>
                <a:ext cx="2428688" cy="184015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0" scaled="1"/>
                <a:tileRect/>
              </a:gra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marR="0" indent="-8890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r>
                  <a:rPr lang="en-GB" sz="1200" b="1" dirty="0" smtClean="0">
                    <a:solidFill>
                      <a:schemeClr val="tx1"/>
                    </a:solidFill>
                  </a:rPr>
                  <a:t>L2 Cache</a:t>
                </a:r>
                <a:endParaRPr kumimoji="0" lang="en-GB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106" name="16 Rectángulo"/>
              <p:cNvSpPr/>
              <p:nvPr/>
            </p:nvSpPr>
            <p:spPr bwMode="auto">
              <a:xfrm>
                <a:off x="4843599" y="1736812"/>
                <a:ext cx="1124334" cy="180020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0" scaled="1"/>
                <a:tileRect/>
              </a:gra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marR="0" indent="-8890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r>
                  <a:rPr lang="en-GB" sz="1200" b="1" dirty="0" smtClean="0">
                    <a:solidFill>
                      <a:schemeClr val="tx1"/>
                    </a:solidFill>
                  </a:rPr>
                  <a:t>L1 Cache</a:t>
                </a:r>
                <a:endParaRPr kumimoji="0" lang="en-GB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107" name="16 Rectángulo"/>
              <p:cNvSpPr/>
              <p:nvPr/>
            </p:nvSpPr>
            <p:spPr bwMode="auto">
              <a:xfrm>
                <a:off x="6145566" y="1736812"/>
                <a:ext cx="1124334" cy="180020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0" scaled="1"/>
                <a:tileRect/>
              </a:gra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marR="0" indent="-8890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r>
                  <a:rPr lang="en-GB" sz="1200" b="1" dirty="0" smtClean="0">
                    <a:solidFill>
                      <a:schemeClr val="tx1"/>
                    </a:solidFill>
                  </a:rPr>
                  <a:t>L1 Cache</a:t>
                </a:r>
                <a:endParaRPr kumimoji="0" lang="en-GB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108" name="153 Rectángulo"/>
              <p:cNvSpPr/>
              <p:nvPr/>
            </p:nvSpPr>
            <p:spPr bwMode="auto">
              <a:xfrm>
                <a:off x="5419790" y="3849998"/>
                <a:ext cx="864000" cy="17945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35000">
                    <a:schemeClr val="accent3">
                      <a:tint val="37000"/>
                      <a:satMod val="300000"/>
                    </a:schemeClr>
                  </a:gs>
                  <a:gs pos="100000">
                    <a:schemeClr val="accent3">
                      <a:tint val="15000"/>
                      <a:satMod val="350000"/>
                    </a:schemeClr>
                  </a:gs>
                </a:gsLst>
                <a:lin ang="0" scaled="1"/>
                <a:tileRect/>
              </a:gradFill>
              <a:ln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marR="0" indent="-8890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r>
                  <a:rPr lang="en-GB" sz="1200" b="1" dirty="0" smtClean="0">
                    <a:solidFill>
                      <a:schemeClr val="tx1"/>
                    </a:solidFill>
                  </a:rPr>
                  <a:t>AXI Bus</a:t>
                </a:r>
                <a:endParaRPr kumimoji="0" lang="en-GB" sz="120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cxnSp>
            <p:nvCxnSpPr>
              <p:cNvPr id="109" name="53 Conector recto"/>
              <p:cNvCxnSpPr>
                <a:stCxn id="93" idx="0"/>
              </p:cNvCxnSpPr>
              <p:nvPr/>
            </p:nvCxnSpPr>
            <p:spPr bwMode="auto">
              <a:xfrm flipV="1">
                <a:off x="5715927" y="4031282"/>
                <a:ext cx="0" cy="168979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cxnSp>
          <p:sp>
            <p:nvSpPr>
              <p:cNvPr id="110" name="153 Rectángulo"/>
              <p:cNvSpPr/>
              <p:nvPr/>
            </p:nvSpPr>
            <p:spPr bwMode="auto">
              <a:xfrm>
                <a:off x="3585030" y="3849998"/>
                <a:ext cx="864000" cy="17945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35000">
                    <a:schemeClr val="accent3">
                      <a:tint val="37000"/>
                      <a:satMod val="300000"/>
                    </a:schemeClr>
                  </a:gs>
                  <a:gs pos="100000">
                    <a:schemeClr val="accent3">
                      <a:tint val="15000"/>
                      <a:satMod val="350000"/>
                    </a:schemeClr>
                  </a:gs>
                </a:gsLst>
                <a:lin ang="0" scaled="1"/>
                <a:tileRect/>
              </a:gradFill>
              <a:ln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marR="0" indent="-8890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r>
                  <a:rPr lang="en-GB" sz="1200" b="1" dirty="0" smtClean="0">
                    <a:solidFill>
                      <a:schemeClr val="tx1"/>
                    </a:solidFill>
                  </a:rPr>
                  <a:t>AXI Bus</a:t>
                </a:r>
                <a:endParaRPr kumimoji="0" lang="en-GB" sz="120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cxnSp>
            <p:nvCxnSpPr>
              <p:cNvPr id="111" name="53 Conector recto"/>
              <p:cNvCxnSpPr>
                <a:stCxn id="83" idx="0"/>
              </p:cNvCxnSpPr>
              <p:nvPr/>
            </p:nvCxnSpPr>
            <p:spPr bwMode="auto">
              <a:xfrm flipH="1" flipV="1">
                <a:off x="4131750" y="4029448"/>
                <a:ext cx="1" cy="170812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cxnSp>
          <p:sp>
            <p:nvSpPr>
              <p:cNvPr id="112" name="153 Rectángulo"/>
              <p:cNvSpPr/>
              <p:nvPr/>
            </p:nvSpPr>
            <p:spPr bwMode="auto">
              <a:xfrm>
                <a:off x="5288079" y="4941168"/>
                <a:ext cx="864000" cy="17945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35000">
                    <a:schemeClr val="accent3">
                      <a:tint val="37000"/>
                      <a:satMod val="300000"/>
                    </a:schemeClr>
                  </a:gs>
                  <a:gs pos="100000">
                    <a:schemeClr val="accent3">
                      <a:tint val="15000"/>
                      <a:satMod val="350000"/>
                    </a:schemeClr>
                  </a:gs>
                </a:gsLst>
                <a:lin ang="0" scaled="1"/>
                <a:tileRect/>
              </a:gradFill>
              <a:ln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marR="0" indent="-8890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r>
                  <a:rPr lang="en-GB" sz="1200" b="1" dirty="0" smtClean="0">
                    <a:solidFill>
                      <a:schemeClr val="tx1"/>
                    </a:solidFill>
                  </a:rPr>
                  <a:t>I/D RAM</a:t>
                </a:r>
              </a:p>
            </p:txBody>
          </p:sp>
          <p:sp>
            <p:nvSpPr>
              <p:cNvPr id="113" name="153 Rectángulo"/>
              <p:cNvSpPr/>
              <p:nvPr/>
            </p:nvSpPr>
            <p:spPr bwMode="auto">
              <a:xfrm>
                <a:off x="3704403" y="4938861"/>
                <a:ext cx="864000" cy="17945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35000">
                    <a:schemeClr val="accent3">
                      <a:tint val="37000"/>
                      <a:satMod val="300000"/>
                    </a:schemeClr>
                  </a:gs>
                  <a:gs pos="100000">
                    <a:schemeClr val="accent3">
                      <a:tint val="15000"/>
                      <a:satMod val="350000"/>
                    </a:schemeClr>
                  </a:gs>
                </a:gsLst>
                <a:lin ang="0" scaled="1"/>
                <a:tileRect/>
              </a:gradFill>
              <a:ln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marR="0" indent="-8890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300"/>
                  </a:spcAft>
                  <a:buClr>
                    <a:schemeClr val="tx2"/>
                  </a:buClr>
                  <a:buSzPct val="70000"/>
                  <a:buFont typeface="Arial" charset="0"/>
                  <a:buNone/>
                  <a:tabLst/>
                </a:pPr>
                <a:r>
                  <a:rPr lang="en-GB" sz="1200" b="1" dirty="0" smtClean="0">
                    <a:solidFill>
                      <a:schemeClr val="tx1"/>
                    </a:solidFill>
                  </a:rPr>
                  <a:t>I/D RAM</a:t>
                </a:r>
              </a:p>
            </p:txBody>
          </p:sp>
          <p:cxnSp>
            <p:nvCxnSpPr>
              <p:cNvPr id="114" name="53 Conector recto"/>
              <p:cNvCxnSpPr>
                <a:stCxn id="113" idx="0"/>
                <a:endCxn id="83" idx="2"/>
              </p:cNvCxnSpPr>
              <p:nvPr/>
            </p:nvCxnSpPr>
            <p:spPr bwMode="auto">
              <a:xfrm flipH="1" flipV="1">
                <a:off x="4131751" y="4776308"/>
                <a:ext cx="4652" cy="162553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115" name="53 Conector recto"/>
              <p:cNvCxnSpPr>
                <a:stCxn id="112" idx="0"/>
                <a:endCxn id="93" idx="2"/>
              </p:cNvCxnSpPr>
              <p:nvPr/>
            </p:nvCxnSpPr>
            <p:spPr bwMode="auto">
              <a:xfrm flipH="1" flipV="1">
                <a:off x="5715927" y="4776309"/>
                <a:ext cx="4152" cy="164859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cxnSp>
        </p:grpSp>
        <p:sp>
          <p:nvSpPr>
            <p:cNvPr id="122" name="21 Rectángulo"/>
            <p:cNvSpPr/>
            <p:nvPr/>
          </p:nvSpPr>
          <p:spPr bwMode="auto">
            <a:xfrm>
              <a:off x="1029804" y="3069000"/>
              <a:ext cx="612067" cy="360000"/>
            </a:xfrm>
            <a:prstGeom prst="rect">
              <a:avLst/>
            </a:prstGeom>
            <a:gradFill flip="none" rotWithShape="1">
              <a:lin ang="0" scaled="1"/>
              <a:tileRect/>
            </a:gradFill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88900" marR="0" indent="-8890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Clr>
                  <a:schemeClr val="tx2"/>
                </a:buClr>
                <a:buSzPct val="70000"/>
                <a:buFont typeface="Arial" charset="0"/>
                <a:buNone/>
                <a:tabLst/>
              </a:pPr>
              <a:r>
                <a:rPr lang="en-GB" sz="1200" b="1" dirty="0" smtClean="0">
                  <a:solidFill>
                    <a:schemeClr val="tx1"/>
                  </a:solidFill>
                </a:rPr>
                <a:t>Debug</a:t>
              </a:r>
              <a:br>
                <a:rPr lang="en-GB" sz="1200" b="1" dirty="0" smtClean="0">
                  <a:solidFill>
                    <a:schemeClr val="tx1"/>
                  </a:solidFill>
                </a:rPr>
              </a:br>
              <a:r>
                <a:rPr lang="en-GB" sz="1200" b="1" dirty="0" smtClean="0">
                  <a:solidFill>
                    <a:schemeClr val="tx1"/>
                  </a:solidFill>
                </a:rPr>
                <a:t>Pins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329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/>
    </p:bldLst>
  </p:timing>
</p:sld>
</file>

<file path=ppt/theme/theme1.xml><?xml version="1.0" encoding="utf-8"?>
<a:theme xmlns:a="http://schemas.openxmlformats.org/drawingml/2006/main" name="1_CONTREX">
  <a:themeElements>
    <a:clrScheme name="OFFIS_Alternativ">
      <a:dk1>
        <a:srgbClr val="000000"/>
      </a:dk1>
      <a:lt1>
        <a:srgbClr val="FFFFFF"/>
      </a:lt1>
      <a:dk2>
        <a:srgbClr val="00197D"/>
      </a:dk2>
      <a:lt2>
        <a:srgbClr val="A8A8BF"/>
      </a:lt2>
      <a:accent1>
        <a:srgbClr val="0078F0"/>
      </a:accent1>
      <a:accent2>
        <a:srgbClr val="6EAA23"/>
      </a:accent2>
      <a:accent3>
        <a:srgbClr val="FF8800"/>
      </a:accent3>
      <a:accent4>
        <a:srgbClr val="6699FF"/>
      </a:accent4>
      <a:accent5>
        <a:srgbClr val="FADC69"/>
      </a:accent5>
      <a:accent6>
        <a:srgbClr val="AADCC8"/>
      </a:accent6>
      <a:hlink>
        <a:srgbClr val="00197D"/>
      </a:hlink>
      <a:folHlink>
        <a:srgbClr val="FF8700"/>
      </a:folHlink>
    </a:clrScheme>
    <a:fontScheme name="ENERGI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ctr" anchorCtr="0" compatLnSpc="1">
        <a:prstTxWarp prst="textNoShape">
          <a:avLst/>
        </a:prstTxWarp>
      </a:bodyPr>
      <a:lstStyle>
        <a:defPPr marL="88900" marR="0" indent="-88900" algn="ctr" defTabSz="914400" rtl="0" eaLnBrk="1" fontAlgn="base" latinLnBrk="0" hangingPunct="1">
          <a:lnSpc>
            <a:spcPts val="1700"/>
          </a:lnSpc>
          <a:spcBef>
            <a:spcPct val="0"/>
          </a:spcBef>
          <a:spcAft>
            <a:spcPts val="300"/>
          </a:spcAft>
          <a:buClr>
            <a:schemeClr val="tx2"/>
          </a:buClr>
          <a:buSzPct val="70000"/>
          <a:buFont typeface="Arial" charset="0"/>
          <a:buNone/>
          <a:tabLst/>
          <a:defRPr kumimoji="0" sz="1600" b="0" i="0" u="none" strike="noStrike" cap="none" normalizeH="0" baseline="0" dirty="0" err="1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88900" marR="0" indent="-88900" algn="l" defTabSz="914400" rtl="0" eaLnBrk="1" fontAlgn="base" latinLnBrk="0" hangingPunct="1">
          <a:lnSpc>
            <a:spcPts val="1700"/>
          </a:lnSpc>
          <a:spcBef>
            <a:spcPct val="0"/>
          </a:spcBef>
          <a:spcAft>
            <a:spcPts val="300"/>
          </a:spcAft>
          <a:buClr>
            <a:schemeClr val="tx2"/>
          </a:buClr>
          <a:buSzPct val="70000"/>
          <a:buFont typeface="Arial" charset="0"/>
          <a:buNone/>
          <a:tabLst/>
          <a:defRPr kumimoji="0" lang="de-DE" sz="1600" b="0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ENERGIE 1">
        <a:dk1>
          <a:srgbClr val="000000"/>
        </a:dk1>
        <a:lt1>
          <a:srgbClr val="FFFFFF"/>
        </a:lt1>
        <a:dk2>
          <a:srgbClr val="00197D"/>
        </a:dk2>
        <a:lt2>
          <a:srgbClr val="646464"/>
        </a:lt2>
        <a:accent1>
          <a:srgbClr val="0078F0"/>
        </a:accent1>
        <a:accent2>
          <a:srgbClr val="6EAA23"/>
        </a:accent2>
        <a:accent3>
          <a:srgbClr val="FFFFFF"/>
        </a:accent3>
        <a:accent4>
          <a:srgbClr val="000000"/>
        </a:accent4>
        <a:accent5>
          <a:srgbClr val="AABEF6"/>
        </a:accent5>
        <a:accent6>
          <a:srgbClr val="639A1F"/>
        </a:accent6>
        <a:hlink>
          <a:srgbClr val="00197D"/>
        </a:hlink>
        <a:folHlink>
          <a:srgbClr val="FF87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VERKEHR">
  <a:themeElements>
    <a:clrScheme name="OFFIS Design EN">
      <a:dk1>
        <a:srgbClr val="000000"/>
      </a:dk1>
      <a:lt1>
        <a:srgbClr val="FFFFFF"/>
      </a:lt1>
      <a:dk2>
        <a:srgbClr val="00197D"/>
      </a:dk2>
      <a:lt2>
        <a:srgbClr val="646464"/>
      </a:lt2>
      <a:accent1>
        <a:srgbClr val="0078F0"/>
      </a:accent1>
      <a:accent2>
        <a:srgbClr val="FF8700"/>
      </a:accent2>
      <a:accent3>
        <a:srgbClr val="BFBFBF"/>
      </a:accent3>
      <a:accent4>
        <a:srgbClr val="3F3F3F"/>
      </a:accent4>
      <a:accent5>
        <a:srgbClr val="AABEF6"/>
      </a:accent5>
      <a:accent6>
        <a:srgbClr val="639A1F"/>
      </a:accent6>
      <a:hlink>
        <a:srgbClr val="00197D"/>
      </a:hlink>
      <a:folHlink>
        <a:srgbClr val="FF8700"/>
      </a:folHlink>
    </a:clrScheme>
    <a:fontScheme name="VERKEH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88900" marR="0" indent="-88900" algn="l" defTabSz="914400" rtl="0" eaLnBrk="1" fontAlgn="base" latinLnBrk="0" hangingPunct="1">
          <a:lnSpc>
            <a:spcPts val="1700"/>
          </a:lnSpc>
          <a:spcBef>
            <a:spcPct val="0"/>
          </a:spcBef>
          <a:spcAft>
            <a:spcPts val="300"/>
          </a:spcAft>
          <a:buClr>
            <a:schemeClr val="tx2"/>
          </a:buClr>
          <a:buSzPct val="70000"/>
          <a:buFont typeface="Arial" pitchFamily="34" charset="0"/>
          <a:buNone/>
          <a:tabLst/>
          <a:defRPr kumimoji="0" lang="de-DE" sz="1600" b="0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88900" marR="0" indent="-88900" algn="l" defTabSz="914400" rtl="0" eaLnBrk="1" fontAlgn="base" latinLnBrk="0" hangingPunct="1">
          <a:lnSpc>
            <a:spcPts val="1700"/>
          </a:lnSpc>
          <a:spcBef>
            <a:spcPct val="0"/>
          </a:spcBef>
          <a:spcAft>
            <a:spcPts val="300"/>
          </a:spcAft>
          <a:buClr>
            <a:schemeClr val="tx2"/>
          </a:buClr>
          <a:buSzPct val="70000"/>
          <a:buFont typeface="Arial" pitchFamily="34" charset="0"/>
          <a:buNone/>
          <a:tabLst/>
          <a:defRPr kumimoji="0" lang="de-DE" sz="1600" b="0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VERKEHR 1">
        <a:dk1>
          <a:srgbClr val="000000"/>
        </a:dk1>
        <a:lt1>
          <a:srgbClr val="FFFFFF"/>
        </a:lt1>
        <a:dk2>
          <a:srgbClr val="00197D"/>
        </a:dk2>
        <a:lt2>
          <a:srgbClr val="646464"/>
        </a:lt2>
        <a:accent1>
          <a:srgbClr val="0078F0"/>
        </a:accent1>
        <a:accent2>
          <a:srgbClr val="6EAA23"/>
        </a:accent2>
        <a:accent3>
          <a:srgbClr val="FFFFFF"/>
        </a:accent3>
        <a:accent4>
          <a:srgbClr val="000000"/>
        </a:accent4>
        <a:accent5>
          <a:srgbClr val="AABEF6"/>
        </a:accent5>
        <a:accent6>
          <a:srgbClr val="639A1F"/>
        </a:accent6>
        <a:hlink>
          <a:srgbClr val="00197D"/>
        </a:hlink>
        <a:folHlink>
          <a:srgbClr val="FF87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784</Words>
  <Application>Microsoft Office PowerPoint</Application>
  <PresentationFormat>Bildschirmpräsentation (4:3)</PresentationFormat>
  <Paragraphs>283</Paragraphs>
  <Slides>11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11</vt:i4>
      </vt:variant>
    </vt:vector>
  </HeadingPairs>
  <TitlesOfParts>
    <vt:vector size="18" baseType="lpstr">
      <vt:lpstr>Arial</vt:lpstr>
      <vt:lpstr>Miriam Fixed</vt:lpstr>
      <vt:lpstr>Wingdings</vt:lpstr>
      <vt:lpstr>Wingdings 3</vt:lpstr>
      <vt:lpstr>ヒラギノ角ゴ Pro W3</vt:lpstr>
      <vt:lpstr>1_CONTREX</vt:lpstr>
      <vt:lpstr>1_VERKEHR</vt:lpstr>
      <vt:lpstr>A Mixed-Criticality MPSoC Case-Study</vt:lpstr>
      <vt:lpstr>Multi-rotor system demonstrator </vt:lpstr>
      <vt:lpstr>Multi-rotor system demonstrator </vt:lpstr>
      <vt:lpstr>Multi-rotor system‘s mixed-critical use-case</vt:lpstr>
      <vt:lpstr>Task description</vt:lpstr>
      <vt:lpstr>State-of-the-art mixed-critical system design</vt:lpstr>
      <vt:lpstr>Mixed-critical system design</vt:lpstr>
      <vt:lpstr>Xilinx Zynq 7020 overview</vt:lpstr>
      <vt:lpstr>Avionics HW-architecture top-down</vt:lpstr>
      <vt:lpstr>SW-Mapping</vt:lpstr>
      <vt:lpstr>That‘s all…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OFFIS</dc:title>
  <dc:creator>OFFIS</dc:creator>
  <cp:lastModifiedBy>Soeren Schreiner</cp:lastModifiedBy>
  <cp:revision>317</cp:revision>
  <dcterms:created xsi:type="dcterms:W3CDTF">2008-08-13T11:47:09Z</dcterms:created>
  <dcterms:modified xsi:type="dcterms:W3CDTF">2016-02-09T17:48:42Z</dcterms:modified>
</cp:coreProperties>
</file>